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84" r:id="rId3"/>
  </p:sldMasterIdLst>
  <p:notesMasterIdLst>
    <p:notesMasterId r:id="rId42"/>
  </p:notesMasterIdLst>
  <p:sldIdLst>
    <p:sldId id="256" r:id="rId4"/>
    <p:sldId id="268" r:id="rId5"/>
    <p:sldId id="269" r:id="rId6"/>
    <p:sldId id="270" r:id="rId7"/>
    <p:sldId id="272" r:id="rId8"/>
    <p:sldId id="273" r:id="rId9"/>
    <p:sldId id="274" r:id="rId10"/>
    <p:sldId id="257" r:id="rId11"/>
    <p:sldId id="263" r:id="rId12"/>
    <p:sldId id="279" r:id="rId13"/>
    <p:sldId id="280" r:id="rId14"/>
    <p:sldId id="281" r:id="rId15"/>
    <p:sldId id="316" r:id="rId16"/>
    <p:sldId id="264" r:id="rId17"/>
    <p:sldId id="298" r:id="rId18"/>
    <p:sldId id="317" r:id="rId19"/>
    <p:sldId id="319" r:id="rId20"/>
    <p:sldId id="282" r:id="rId21"/>
    <p:sldId id="322" r:id="rId22"/>
    <p:sldId id="326" r:id="rId23"/>
    <p:sldId id="335" r:id="rId24"/>
    <p:sldId id="337" r:id="rId25"/>
    <p:sldId id="277" r:id="rId26"/>
    <p:sldId id="333" r:id="rId27"/>
    <p:sldId id="340" r:id="rId28"/>
    <p:sldId id="341" r:id="rId29"/>
    <p:sldId id="339" r:id="rId30"/>
    <p:sldId id="300" r:id="rId31"/>
    <p:sldId id="302" r:id="rId32"/>
    <p:sldId id="342" r:id="rId33"/>
    <p:sldId id="349" r:id="rId34"/>
    <p:sldId id="350" r:id="rId35"/>
    <p:sldId id="309" r:id="rId36"/>
    <p:sldId id="310" r:id="rId37"/>
    <p:sldId id="267" r:id="rId38"/>
    <p:sldId id="261" r:id="rId39"/>
    <p:sldId id="348" r:id="rId40"/>
    <p:sldId id="313" r:id="rId41"/>
  </p:sldIdLst>
  <p:sldSz cx="9144000" cy="5143500" type="screen16x9"/>
  <p:notesSz cx="9144000" cy="6858000"/>
  <p:embeddedFontLst>
    <p:embeddedFont>
      <p:font typeface="Calibri" panose="020F0502020204030204" pitchFamily="34" charset="0"/>
      <p:regular r:id="rId43"/>
      <p:bold r:id="rId44"/>
      <p:italic r:id="rId45"/>
      <p:boldItalic r:id="rId46"/>
    </p:embeddedFont>
    <p:embeddedFont>
      <p:font typeface="Open Sans" panose="020B0604020202020204" charset="0"/>
      <p:regular r:id="rId47"/>
      <p:bold r:id="rId48"/>
      <p:italic r:id="rId49"/>
    </p:embeddedFont>
    <p:embeddedFont>
      <p:font typeface="PT Sans Caption" panose="020B0604020202020204" charset="-52"/>
      <p:regular r:id="rId50"/>
      <p:bold r:id="rId51"/>
    </p:embeddedFont>
    <p:embeddedFont>
      <p:font typeface="Roboto Slab" panose="020B0604020202020204" charset="0"/>
      <p:regular r:id="rId52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935">
          <p15:clr>
            <a:srgbClr val="A4A3A4"/>
          </p15:clr>
        </p15:guide>
        <p15:guide id="2" orient="horz" pos="305">
          <p15:clr>
            <a:srgbClr val="A4A3A4"/>
          </p15:clr>
        </p15:guide>
        <p15:guide id="3" pos="295">
          <p15:clr>
            <a:srgbClr val="A4A3A4"/>
          </p15:clr>
        </p15:guide>
        <p15:guide id="4" pos="5465">
          <p15:clr>
            <a:srgbClr val="A4A3A4"/>
          </p15:clr>
        </p15:guide>
        <p15:guide id="5" pos="3016">
          <p15:clr>
            <a:srgbClr val="A4A3A4"/>
          </p15:clr>
        </p15:guide>
        <p15:guide id="6" pos="2744">
          <p15:clr>
            <a:srgbClr val="A4A3A4"/>
          </p15:clr>
        </p15:guide>
        <p15:guide id="7" pos="1837" userDrawn="1">
          <p15:clr>
            <a:srgbClr val="A4A3A4"/>
          </p15:clr>
        </p15:guide>
        <p15:guide id="8" pos="3923" userDrawn="1">
          <p15:clr>
            <a:srgbClr val="A4A3A4"/>
          </p15:clr>
        </p15:guide>
        <p15:guide id="9" pos="2109" userDrawn="1">
          <p15:clr>
            <a:srgbClr val="A4A3A4"/>
          </p15:clr>
        </p15:guide>
        <p15:guide id="10" pos="365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E102D"/>
    <a:srgbClr val="E1C483"/>
    <a:srgbClr val="FA870F"/>
    <a:srgbClr val="F7F7F7"/>
    <a:srgbClr val="0FDCF0"/>
    <a:srgbClr val="D9D9D9"/>
    <a:srgbClr val="CC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6353" autoAdjust="0"/>
  </p:normalViewPr>
  <p:slideViewPr>
    <p:cSldViewPr>
      <p:cViewPr varScale="1">
        <p:scale>
          <a:sx n="96" d="100"/>
          <a:sy n="96" d="100"/>
        </p:scale>
        <p:origin x="618" y="78"/>
      </p:cViewPr>
      <p:guideLst>
        <p:guide orient="horz" pos="2935"/>
        <p:guide orient="horz" pos="305"/>
        <p:guide pos="295"/>
        <p:guide pos="5465"/>
        <p:guide pos="3016"/>
        <p:guide pos="2744"/>
        <p:guide pos="1837"/>
        <p:guide pos="3923"/>
        <p:guide pos="2109"/>
        <p:guide pos="365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5.fntdata"/><Relationship Id="rId50" Type="http://schemas.openxmlformats.org/officeDocument/2006/relationships/font" Target="fonts/font8.fntdata"/><Relationship Id="rId55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font" Target="fonts/font3.fntdata"/><Relationship Id="rId53" Type="http://schemas.openxmlformats.org/officeDocument/2006/relationships/presProps" Target="presProps.xml"/><Relationship Id="rId5" Type="http://schemas.openxmlformats.org/officeDocument/2006/relationships/slide" Target="slides/slide2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font" Target="fonts/font2.fntdata"/><Relationship Id="rId52" Type="http://schemas.openxmlformats.org/officeDocument/2006/relationships/font" Target="fonts/font10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56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font" Target="fonts/font9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font" Target="fonts/font4.fntdata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A82282-41A5-42D7-A32A-BC5F3032ED52}" type="datetimeFigureOut">
              <a:rPr lang="ru-RU" smtClean="0"/>
              <a:t>07.02.2021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114AF0-ED7C-4DBB-849F-8D606C5EFD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49306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BE76B-445C-4433-8F7E-8276A3C6EABF}" type="datetimeFigureOut">
              <a:rPr lang="ru-RU" smtClean="0"/>
              <a:t>07.02.2021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B4E1A-62EB-4DB2-8000-313643FA4E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33099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BE76B-445C-4433-8F7E-8276A3C6EABF}" type="datetimeFigureOut">
              <a:rPr lang="ru-RU" smtClean="0"/>
              <a:t>07.02.2021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B4E1A-62EB-4DB2-8000-313643FA4E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65320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BE76B-445C-4433-8F7E-8276A3C6EABF}" type="datetimeFigureOut">
              <a:rPr lang="ru-RU" smtClean="0"/>
              <a:t>07.02.2021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B4E1A-62EB-4DB2-8000-313643FA4E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20461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07.02.2021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1425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07.02.2021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936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07.02.2021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04766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07.02.2021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60551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07.02.2021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08314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07.02.2021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01411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07.02.2021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83759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07.02.2021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43283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BE76B-445C-4433-8F7E-8276A3C6EABF}" type="datetimeFigureOut">
              <a:rPr lang="ru-RU" smtClean="0"/>
              <a:t>07.02.2021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B4E1A-62EB-4DB2-8000-313643FA4E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93381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07.02.2021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09794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07.02.2021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15029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07.02.2021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2565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98132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56512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02921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34502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2773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99041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91873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BE76B-445C-4433-8F7E-8276A3C6EABF}" type="datetimeFigureOut">
              <a:rPr lang="ru-RU" smtClean="0"/>
              <a:t>07.02.2021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B4E1A-62EB-4DB2-8000-313643FA4E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353004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995817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4270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816790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10857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BE76B-445C-4433-8F7E-8276A3C6EABF}" type="datetimeFigureOut">
              <a:rPr lang="ru-RU" smtClean="0"/>
              <a:t>07.02.2021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B4E1A-62EB-4DB2-8000-313643FA4E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79415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BE76B-445C-4433-8F7E-8276A3C6EABF}" type="datetimeFigureOut">
              <a:rPr lang="ru-RU" smtClean="0"/>
              <a:t>07.02.2021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B4E1A-62EB-4DB2-8000-313643FA4E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11815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BE76B-445C-4433-8F7E-8276A3C6EABF}" type="datetimeFigureOut">
              <a:rPr lang="ru-RU" smtClean="0"/>
              <a:t>07.02.2021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B4E1A-62EB-4DB2-8000-313643FA4E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18652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BE76B-445C-4433-8F7E-8276A3C6EABF}" type="datetimeFigureOut">
              <a:rPr lang="ru-RU" smtClean="0"/>
              <a:t>07.02.2021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B4E1A-62EB-4DB2-8000-313643FA4E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98673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BE76B-445C-4433-8F7E-8276A3C6EABF}" type="datetimeFigureOut">
              <a:rPr lang="ru-RU" smtClean="0"/>
              <a:t>07.02.2021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B4E1A-62EB-4DB2-8000-313643FA4E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97504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BE76B-445C-4433-8F7E-8276A3C6EABF}" type="datetimeFigureOut">
              <a:rPr lang="ru-RU" smtClean="0"/>
              <a:t>07.02.2021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B4E1A-62EB-4DB2-8000-313643FA4E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50482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BBE76B-445C-4433-8F7E-8276A3C6EABF}" type="datetimeFigureOut">
              <a:rPr lang="ru-RU" smtClean="0"/>
              <a:t>07.02.2021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1B4E1A-62EB-4DB2-8000-313643FA4E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6099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C1B317D5-9F8B-4CE2-A8D2-BA4B821C575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07.02.2021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25EFBF47-6035-4F1A-8ADC-D4AE782FFEE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6369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C1B317D5-9F8B-4CE2-A8D2-BA4B821C575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07.02.2021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25EFBF47-6035-4F1A-8ADC-D4AE782FFEE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0216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gif"/><Relationship Id="rId13" Type="http://schemas.openxmlformats.org/officeDocument/2006/relationships/image" Target="../media/image43.png"/><Relationship Id="rId3" Type="http://schemas.openxmlformats.org/officeDocument/2006/relationships/image" Target="../media/image34.png"/><Relationship Id="rId7" Type="http://schemas.openxmlformats.org/officeDocument/2006/relationships/image" Target="../media/image37.gif"/><Relationship Id="rId12" Type="http://schemas.openxmlformats.org/officeDocument/2006/relationships/image" Target="../media/image42.gi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gif"/><Relationship Id="rId11" Type="http://schemas.openxmlformats.org/officeDocument/2006/relationships/image" Target="../media/image41.gif"/><Relationship Id="rId5" Type="http://schemas.openxmlformats.org/officeDocument/2006/relationships/image" Target="../media/image36.gif"/><Relationship Id="rId10" Type="http://schemas.openxmlformats.org/officeDocument/2006/relationships/image" Target="../media/image40.gif"/><Relationship Id="rId4" Type="http://schemas.openxmlformats.org/officeDocument/2006/relationships/image" Target="../media/image35.gif"/><Relationship Id="rId9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gif"/><Relationship Id="rId3" Type="http://schemas.openxmlformats.org/officeDocument/2006/relationships/image" Target="../media/image44.png"/><Relationship Id="rId7" Type="http://schemas.openxmlformats.org/officeDocument/2006/relationships/image" Target="../media/image35.gif"/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11" Type="http://schemas.openxmlformats.org/officeDocument/2006/relationships/image" Target="../media/image41.gif"/><Relationship Id="rId5" Type="http://schemas.openxmlformats.org/officeDocument/2006/relationships/image" Target="../media/image38.gif"/><Relationship Id="rId10" Type="http://schemas.openxmlformats.org/officeDocument/2006/relationships/image" Target="../media/image40.gif"/><Relationship Id="rId4" Type="http://schemas.openxmlformats.org/officeDocument/2006/relationships/image" Target="../media/image32.gif"/><Relationship Id="rId9" Type="http://schemas.openxmlformats.org/officeDocument/2006/relationships/image" Target="../media/image37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png"/><Relationship Id="rId5" Type="http://schemas.openxmlformats.org/officeDocument/2006/relationships/image" Target="../media/image64.jpeg"/><Relationship Id="rId4" Type="http://schemas.openxmlformats.org/officeDocument/2006/relationships/image" Target="../media/image6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gif"/><Relationship Id="rId3" Type="http://schemas.openxmlformats.org/officeDocument/2006/relationships/image" Target="../media/image44.png"/><Relationship Id="rId7" Type="http://schemas.openxmlformats.org/officeDocument/2006/relationships/image" Target="../media/image36.gif"/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gif"/><Relationship Id="rId11" Type="http://schemas.openxmlformats.org/officeDocument/2006/relationships/image" Target="../media/image67.png"/><Relationship Id="rId5" Type="http://schemas.openxmlformats.org/officeDocument/2006/relationships/image" Target="../media/image38.gif"/><Relationship Id="rId10" Type="http://schemas.openxmlformats.org/officeDocument/2006/relationships/image" Target="../media/image41.gif"/><Relationship Id="rId4" Type="http://schemas.openxmlformats.org/officeDocument/2006/relationships/image" Target="../media/image32.gif"/><Relationship Id="rId9" Type="http://schemas.openxmlformats.org/officeDocument/2006/relationships/image" Target="../media/image40.gi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69.png"/><Relationship Id="rId7" Type="http://schemas.openxmlformats.org/officeDocument/2006/relationships/image" Target="../media/image46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image" Target="../media/image74.png"/><Relationship Id="rId7" Type="http://schemas.openxmlformats.org/officeDocument/2006/relationships/image" Target="../media/image77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8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file:///D:\projects\&#1055;&#1088;&#1072;&#1074;&#1086;\&#1045;&#1074;&#1075;&#1077;&#1085;&#1080;&#1081;%20&#1041;&#1086;&#1075;&#1091;&#1096;\&#1056;&#1072;&#1073;&#1086;&#1095;&#1080;&#1077;%20&#1084;&#1072;&#1090;&#1077;&#1088;&#1080;&#1103;&#1083;&#1099;\&#1050;&#1072;&#1088;&#1090;&#1080;&#1085;&#1082;&#1080;\1.%20&#1055;&#1088;&#1072;&#1074;&#1086;%20&#1074;%20&#1089;&#1080;&#1089;&#1090;&#1077;&#1084;&#1077;%20&#1089;&#1086;&#1094;&#1080;&#1072;&#1083;&#1100;&#1085;&#1099;&#1093;%20&#1085;&#1086;&#1088;&#1084;\&#1056;&#1091;&#1089;&#1083;&#1072;&#1085;%20&#1043;&#1088;&#1077;&#1094;&#1080;&#1103;\bf79789b-6c0e-4753-89c7-29dcdbc5b993.png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031103" y="1971586"/>
            <a:ext cx="50817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rgbClr val="0E102D"/>
                </a:solidFill>
                <a:latin typeface="+mj-lt"/>
              </a:rPr>
              <a:t>Право в системе социальных норм</a:t>
            </a:r>
          </a:p>
        </p:txBody>
      </p:sp>
    </p:spTree>
    <p:extLst>
      <p:ext uri="{BB962C8B-B14F-4D97-AF65-F5344CB8AC3E}">
        <p14:creationId xmlns:p14="http://schemas.microsoft.com/office/powerpoint/2010/main" val="3367408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555714" y="258783"/>
            <a:ext cx="40325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По направленности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355976" y="1559353"/>
            <a:ext cx="2447925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200" dirty="0">
                <a:solidFill>
                  <a:srgbClr val="FA870F"/>
                </a:solidFill>
                <a:latin typeface="+mj-lt"/>
              </a:rPr>
              <a:t>Запрещающие</a:t>
            </a:r>
          </a:p>
          <a:p>
            <a:r>
              <a:rPr lang="ru-RU" sz="2200" dirty="0">
                <a:solidFill>
                  <a:srgbClr val="FA870F"/>
                </a:solidFill>
                <a:latin typeface="+mj-lt"/>
              </a:rPr>
              <a:t>нормы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355976" y="3557355"/>
            <a:ext cx="2447925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200" dirty="0">
                <a:solidFill>
                  <a:srgbClr val="FA870F"/>
                </a:solidFill>
                <a:latin typeface="+mj-lt"/>
              </a:rPr>
              <a:t>Разрешающие</a:t>
            </a:r>
          </a:p>
          <a:p>
            <a:r>
              <a:rPr lang="ru-RU" sz="2200" dirty="0">
                <a:solidFill>
                  <a:srgbClr val="FA870F"/>
                </a:solidFill>
                <a:latin typeface="+mj-lt"/>
              </a:rPr>
              <a:t>нормы</a:t>
            </a:r>
          </a:p>
        </p:txBody>
      </p:sp>
      <p:grpSp>
        <p:nvGrpSpPr>
          <p:cNvPr id="17" name="Группа 16"/>
          <p:cNvGrpSpPr/>
          <p:nvPr/>
        </p:nvGrpSpPr>
        <p:grpSpPr>
          <a:xfrm>
            <a:off x="467544" y="1334197"/>
            <a:ext cx="3320505" cy="3268152"/>
            <a:chOff x="2987824" y="1199692"/>
            <a:chExt cx="3320505" cy="3268152"/>
          </a:xfrm>
        </p:grpSpPr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94877">
              <a:off x="4750307" y="1861073"/>
              <a:ext cx="1558022" cy="2124103"/>
            </a:xfrm>
            <a:prstGeom prst="rect">
              <a:avLst/>
            </a:prstGeom>
          </p:spPr>
        </p:pic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87824" y="1199692"/>
              <a:ext cx="1776168" cy="3268152"/>
            </a:xfrm>
            <a:prstGeom prst="rect">
              <a:avLst/>
            </a:prstGeom>
          </p:spPr>
        </p:pic>
      </p:grp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995"/>
          <a:stretch/>
        </p:blipFill>
        <p:spPr>
          <a:xfrm>
            <a:off x="6639369" y="2913248"/>
            <a:ext cx="1914816" cy="1965323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79" t="-3664" r="-1984" b="-2590"/>
          <a:stretch/>
        </p:blipFill>
        <p:spPr>
          <a:xfrm>
            <a:off x="6639369" y="915566"/>
            <a:ext cx="1802114" cy="1965323"/>
          </a:xfrm>
          <a:prstGeom prst="rect">
            <a:avLst/>
          </a:prstGeom>
        </p:spPr>
      </p:pic>
      <p:cxnSp>
        <p:nvCxnSpPr>
          <p:cNvPr id="18" name="Прямая соединительная линия 17"/>
          <p:cNvCxnSpPr/>
          <p:nvPr/>
        </p:nvCxnSpPr>
        <p:spPr>
          <a:xfrm>
            <a:off x="480641" y="915566"/>
            <a:ext cx="8195047" cy="0"/>
          </a:xfrm>
          <a:prstGeom prst="line">
            <a:avLst/>
          </a:prstGeom>
          <a:ln w="15875">
            <a:solidFill>
              <a:srgbClr val="0E102D">
                <a:alpha val="25000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0014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907673" y="267494"/>
            <a:ext cx="53286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По степени обязательности</a:t>
            </a: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480641" y="915566"/>
            <a:ext cx="8195047" cy="0"/>
          </a:xfrm>
          <a:prstGeom prst="line">
            <a:avLst/>
          </a:prstGeom>
          <a:ln w="15875">
            <a:solidFill>
              <a:srgbClr val="0E102D">
                <a:alpha val="25000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346449" y="1119511"/>
            <a:ext cx="4249587" cy="1354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200" dirty="0">
                <a:solidFill>
                  <a:srgbClr val="FA870F"/>
                </a:solidFill>
                <a:latin typeface="+mj-lt"/>
              </a:rPr>
              <a:t>Нормы-ожидания</a:t>
            </a:r>
            <a:r>
              <a:rPr lang="ru-RU" sz="2200" dirty="0">
                <a:solidFill>
                  <a:srgbClr val="0E102D"/>
                </a:solidFill>
                <a:latin typeface="+mj-lt"/>
              </a:rPr>
              <a:t> – это правила поведения, нарушение которых не влечёт за собой сурового наказания.</a:t>
            </a:r>
          </a:p>
        </p:txBody>
      </p:sp>
      <p:grpSp>
        <p:nvGrpSpPr>
          <p:cNvPr id="7" name="Группа 6"/>
          <p:cNvGrpSpPr/>
          <p:nvPr/>
        </p:nvGrpSpPr>
        <p:grpSpPr>
          <a:xfrm>
            <a:off x="4827418" y="2442641"/>
            <a:ext cx="3269577" cy="2466995"/>
            <a:chOff x="5495851" y="2343130"/>
            <a:chExt cx="3269577" cy="2466995"/>
          </a:xfrm>
        </p:grpSpPr>
        <p:pic>
          <p:nvPicPr>
            <p:cNvPr id="1032" name="Picture 8" descr="http://s1.iconbird.com/ico/0612/SEVEN/w400h4001339360438cabinet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54691" y="2887425"/>
              <a:ext cx="1410737" cy="1410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5851" y="2410125"/>
              <a:ext cx="2400000" cy="2400000"/>
            </a:xfrm>
            <a:prstGeom prst="rect">
              <a:avLst/>
            </a:prstGeom>
          </p:spPr>
        </p:pic>
        <p:pic>
          <p:nvPicPr>
            <p:cNvPr id="1028" name="Picture 4" descr="http://2.bp.blogspot.com/-44-OoXiKW6I/T88ERciWfpI/AAAAAAAAAAU/QN4TZ0SKqcA/s1600/1aea03068050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50379" y="3499699"/>
              <a:ext cx="1347188" cy="11318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http://papus666.narod.ru/clipart/ch/chas/chas49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98580" y="2343130"/>
              <a:ext cx="748830" cy="6686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Группа 7"/>
          <p:cNvGrpSpPr/>
          <p:nvPr/>
        </p:nvGrpSpPr>
        <p:grpSpPr>
          <a:xfrm>
            <a:off x="666946" y="2376264"/>
            <a:ext cx="2940126" cy="2427734"/>
            <a:chOff x="653667" y="2413912"/>
            <a:chExt cx="2940126" cy="2427734"/>
          </a:xfrm>
        </p:grpSpPr>
        <p:pic>
          <p:nvPicPr>
            <p:cNvPr id="1026" name="Picture 2" descr="http://fc02.deviantart.net/fs18/f/2007/144/a/9/soldier_clipart_by_OrianaCarthen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4995" y="2413912"/>
              <a:ext cx="1274795" cy="24277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" descr="http://fc02.deviantart.net/fs18/f/2007/144/a/9/soldier_clipart_by_OrianaCarthen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3667" y="2413912"/>
              <a:ext cx="1274795" cy="24277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2" descr="http://fc02.deviantart.net/fs18/f/2007/144/a/9/soldier_clipart_by_OrianaCarthen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8998" y="2413912"/>
              <a:ext cx="1274795" cy="24277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0" name="TextBox 19"/>
          <p:cNvSpPr txBox="1"/>
          <p:nvPr/>
        </p:nvSpPr>
        <p:spPr>
          <a:xfrm>
            <a:off x="547964" y="1111086"/>
            <a:ext cx="3178090" cy="10156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200" dirty="0">
                <a:solidFill>
                  <a:srgbClr val="FA870F"/>
                </a:solidFill>
                <a:latin typeface="+mj-lt"/>
              </a:rPr>
              <a:t>Нормы-правила </a:t>
            </a:r>
            <a:r>
              <a:rPr lang="ru-RU" sz="2200" dirty="0">
                <a:solidFill>
                  <a:srgbClr val="0E102D"/>
                </a:solidFill>
                <a:latin typeface="+mj-lt"/>
              </a:rPr>
              <a:t>– это нормы поведения людей в обществе.</a:t>
            </a:r>
          </a:p>
        </p:txBody>
      </p:sp>
    </p:spTree>
    <p:extLst>
      <p:ext uri="{BB962C8B-B14F-4D97-AF65-F5344CB8AC3E}">
        <p14:creationId xmlns:p14="http://schemas.microsoft.com/office/powerpoint/2010/main" val="2216624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3567618" y="267494"/>
            <a:ext cx="20087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По форме</a:t>
            </a: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480641" y="915566"/>
            <a:ext cx="8195047" cy="0"/>
          </a:xfrm>
          <a:prstGeom prst="line">
            <a:avLst/>
          </a:prstGeom>
          <a:ln w="15875">
            <a:solidFill>
              <a:srgbClr val="0E102D">
                <a:alpha val="25000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 10"/>
          <p:cNvSpPr/>
          <p:nvPr/>
        </p:nvSpPr>
        <p:spPr>
          <a:xfrm>
            <a:off x="179839" y="1059582"/>
            <a:ext cx="204235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>
                <a:solidFill>
                  <a:srgbClr val="FA870F"/>
                </a:solidFill>
                <a:latin typeface="+mj-lt"/>
              </a:rPr>
              <a:t>Формальные</a:t>
            </a:r>
            <a:endParaRPr lang="ru-RU" sz="2200" dirty="0">
              <a:solidFill>
                <a:srgbClr val="0E102D"/>
              </a:solidFill>
              <a:latin typeface="+mj-lt"/>
            </a:endParaRPr>
          </a:p>
        </p:txBody>
      </p:sp>
      <p:pic>
        <p:nvPicPr>
          <p:cNvPr id="29" name="Picture 2" descr="http://images.vector-images.com/104/police2011_patch_n14464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652" y="1455687"/>
            <a:ext cx="841730" cy="1232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907705" y="1059582"/>
            <a:ext cx="723629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>
                <a:solidFill>
                  <a:srgbClr val="0E102D"/>
                </a:solidFill>
                <a:latin typeface="+mj-lt"/>
              </a:rPr>
              <a:t>– это специально придуманные и чётко прописанные правила и нормы поведения человека в обществе, за нарушение которых человек несёт ответственность, вплоть до определённого наказания.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79840" y="2745805"/>
            <a:ext cx="221301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>
                <a:solidFill>
                  <a:srgbClr val="FA870F"/>
                </a:solidFill>
                <a:latin typeface="+mj-lt"/>
              </a:rPr>
              <a:t>Неформальные</a:t>
            </a:r>
            <a:endParaRPr lang="ru-RU" sz="2200" dirty="0">
              <a:solidFill>
                <a:srgbClr val="0E102D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92850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27784" y="1325255"/>
            <a:ext cx="640829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dirty="0">
                <a:solidFill>
                  <a:srgbClr val="FA870F"/>
                </a:solidFill>
                <a:latin typeface="+mj-lt"/>
              </a:rPr>
              <a:t>Правоохранительные органы </a:t>
            </a:r>
            <a:r>
              <a:rPr lang="ru-RU" sz="2600" dirty="0">
                <a:solidFill>
                  <a:srgbClr val="0E102D"/>
                </a:solidFill>
                <a:latin typeface="+mj-lt"/>
              </a:rPr>
              <a:t>–</a:t>
            </a:r>
            <a:r>
              <a:rPr lang="ru-RU" sz="2600" dirty="0">
                <a:solidFill>
                  <a:srgbClr val="FA870F"/>
                </a:solidFill>
                <a:latin typeface="+mj-lt"/>
              </a:rPr>
              <a:t> </a:t>
            </a:r>
            <a:r>
              <a:rPr lang="ru-RU" sz="2600" dirty="0">
                <a:solidFill>
                  <a:srgbClr val="0E102D"/>
                </a:solidFill>
                <a:latin typeface="+mj-lt"/>
              </a:rPr>
              <a:t>это </a:t>
            </a:r>
            <a:r>
              <a:rPr lang="ru-RU" sz="2600" dirty="0" err="1">
                <a:solidFill>
                  <a:srgbClr val="0E102D"/>
                </a:solidFill>
                <a:latin typeface="+mj-lt"/>
              </a:rPr>
              <a:t>упол-номоченные</a:t>
            </a:r>
            <a:r>
              <a:rPr lang="ru-RU" sz="2600" dirty="0">
                <a:solidFill>
                  <a:srgbClr val="0E102D"/>
                </a:solidFill>
                <a:latin typeface="+mj-lt"/>
              </a:rPr>
              <a:t> государством структуры, которые осуществляют контроль над соблюдением законности и </a:t>
            </a:r>
            <a:r>
              <a:rPr lang="ru-RU" sz="2600" dirty="0" err="1">
                <a:solidFill>
                  <a:srgbClr val="0E102D"/>
                </a:solidFill>
                <a:latin typeface="+mj-lt"/>
              </a:rPr>
              <a:t>правопоря-дка</a:t>
            </a:r>
            <a:r>
              <a:rPr lang="ru-RU" sz="2600" dirty="0">
                <a:solidFill>
                  <a:srgbClr val="0E102D"/>
                </a:solidFill>
                <a:latin typeface="+mj-lt"/>
              </a:rPr>
              <a:t>, а также защиту прав и свобод человека и борьбу с преступностью.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551599"/>
            <a:ext cx="1816021" cy="2040303"/>
          </a:xfrm>
          <a:prstGeom prst="rect">
            <a:avLst/>
          </a:prstGeom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2411760" y="843558"/>
            <a:ext cx="0" cy="3456384"/>
          </a:xfrm>
          <a:prstGeom prst="line">
            <a:avLst/>
          </a:prstGeom>
          <a:ln w="25400">
            <a:solidFill>
              <a:srgbClr val="FA870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055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638" y="489053"/>
            <a:ext cx="7650725" cy="4165395"/>
          </a:xfrm>
          <a:prstGeom prst="rect">
            <a:avLst/>
          </a:prstGeom>
        </p:spPr>
      </p:pic>
      <p:pic>
        <p:nvPicPr>
          <p:cNvPr id="21" name="Picture 4" descr="http://abali.ru/wp-content/uploads/2010/12/gerb-mv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524" y="3205458"/>
            <a:ext cx="2340657" cy="1382390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4" descr="ФТС.Эмблема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1560" y="3085584"/>
            <a:ext cx="1384292" cy="1680190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6" descr="ГУФСИН.Эмблема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1536" y="3145245"/>
            <a:ext cx="1461370" cy="1583108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http://images.vector-images.com/104/police2011_patch_n14464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1562" y="3292964"/>
            <a:ext cx="915235" cy="1451399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8" descr="ФССП.Эмблема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6918" y="3228696"/>
            <a:ext cx="1396732" cy="1536852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0" descr="http://www.tisul.ru/attaches/106/fsb_embl.g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2590" y="3076031"/>
            <a:ext cx="892205" cy="1721535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2" descr="https://upload.wikimedia.org/wikipedia/commons/b/b0/Gerb_FSKN_RF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3653" y="3271194"/>
            <a:ext cx="1182953" cy="1267168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0" descr="http://images.vector-images.com/104/prokuratura_emb.gif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6295" y="3154655"/>
            <a:ext cx="1319104" cy="1447696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2" descr="http://biwork.ru/images/stories/2013/01/17/skp_emblema3.gif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5659" y="3059678"/>
            <a:ext cx="1290604" cy="1572311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http://to02.minjust.ru/sites/default/files/minjust_25.gif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1851" y="3175887"/>
            <a:ext cx="1294625" cy="1416863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Группа 4"/>
          <p:cNvGrpSpPr/>
          <p:nvPr/>
        </p:nvGrpSpPr>
        <p:grpSpPr>
          <a:xfrm>
            <a:off x="672403" y="700927"/>
            <a:ext cx="7799194" cy="1510424"/>
            <a:chOff x="419693" y="700927"/>
            <a:chExt cx="7799194" cy="1510424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8264" y="705662"/>
              <a:ext cx="1270623" cy="1505689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419693" y="700927"/>
              <a:ext cx="586096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dirty="0">
                  <a:solidFill>
                    <a:srgbClr val="0E102D"/>
                  </a:solidFill>
                  <a:latin typeface="+mj-lt"/>
                </a:rPr>
                <a:t>Правоохранительные органы:</a:t>
              </a:r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950854" y="1433278"/>
            <a:ext cx="231666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200" dirty="0">
                <a:solidFill>
                  <a:srgbClr val="0E102D"/>
                </a:solidFill>
                <a:latin typeface="+mj-lt"/>
              </a:rPr>
              <a:t>министерства,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922351" y="2291964"/>
            <a:ext cx="18681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200" dirty="0">
                <a:solidFill>
                  <a:srgbClr val="0E102D"/>
                </a:solidFill>
                <a:latin typeface="+mj-lt"/>
              </a:rPr>
              <a:t>комитеты.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922351" y="1862621"/>
            <a:ext cx="3326552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200" dirty="0">
                <a:solidFill>
                  <a:srgbClr val="0E102D"/>
                </a:solidFill>
                <a:latin typeface="+mj-lt"/>
              </a:rPr>
              <a:t>федеральные службы,</a:t>
            </a:r>
          </a:p>
        </p:txBody>
      </p:sp>
    </p:spTree>
    <p:extLst>
      <p:ext uri="{BB962C8B-B14F-4D97-AF65-F5344CB8AC3E}">
        <p14:creationId xmlns:p14="http://schemas.microsoft.com/office/powerpoint/2010/main" val="2618761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2" grpId="0"/>
      <p:bldP spid="3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/>
          <p:cNvGrpSpPr/>
          <p:nvPr/>
        </p:nvGrpSpPr>
        <p:grpSpPr>
          <a:xfrm>
            <a:off x="1118585" y="1070775"/>
            <a:ext cx="1472397" cy="1582274"/>
            <a:chOff x="1118585" y="1070775"/>
            <a:chExt cx="1472397" cy="1582274"/>
          </a:xfrm>
        </p:grpSpPr>
        <p:sp>
          <p:nvSpPr>
            <p:cNvPr id="33" name="Прямоугольник 32"/>
            <p:cNvSpPr/>
            <p:nvPr/>
          </p:nvSpPr>
          <p:spPr>
            <a:xfrm>
              <a:off x="1118585" y="2191384"/>
              <a:ext cx="1472397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200" b="1" dirty="0">
                  <a:solidFill>
                    <a:srgbClr val="0E102D"/>
                  </a:solidFill>
                  <a:latin typeface="+mj-lt"/>
                </a:rPr>
                <a:t>Министерство юстиции</a:t>
              </a:r>
            </a:p>
          </p:txBody>
        </p:sp>
        <p:pic>
          <p:nvPicPr>
            <p:cNvPr id="32" name="Picture 2" descr="http://to02.minjust.ru/sites/default/files/minjust_25.gif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6409" y="1070775"/>
              <a:ext cx="1022979" cy="1096633"/>
            </a:xfrm>
            <a:prstGeom prst="rect">
              <a:avLst/>
            </a:prstGeom>
            <a:ln>
              <a:noFill/>
            </a:ln>
            <a:effectLst>
              <a:outerShdw algn="tl" rotWithShape="0">
                <a:srgbClr val="333333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Группа 9"/>
          <p:cNvGrpSpPr/>
          <p:nvPr/>
        </p:nvGrpSpPr>
        <p:grpSpPr>
          <a:xfrm>
            <a:off x="2545952" y="1089309"/>
            <a:ext cx="1898013" cy="1563740"/>
            <a:chOff x="2545952" y="1089309"/>
            <a:chExt cx="1898013" cy="1563740"/>
          </a:xfrm>
        </p:grpSpPr>
        <p:sp>
          <p:nvSpPr>
            <p:cNvPr id="35" name="Прямоугольник 34"/>
            <p:cNvSpPr/>
            <p:nvPr/>
          </p:nvSpPr>
          <p:spPr>
            <a:xfrm>
              <a:off x="2809514" y="2191384"/>
              <a:ext cx="137088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1200" b="1" dirty="0">
                  <a:solidFill>
                    <a:srgbClr val="0E102D"/>
                  </a:solidFill>
                  <a:latin typeface="+mj-lt"/>
                </a:rPr>
                <a:t>Министерство</a:t>
              </a:r>
            </a:p>
            <a:p>
              <a:pPr algn="ctr"/>
              <a:r>
                <a:rPr lang="ru-RU" sz="1200" b="1" dirty="0">
                  <a:solidFill>
                    <a:srgbClr val="0E102D"/>
                  </a:solidFill>
                  <a:latin typeface="+mj-lt"/>
                </a:rPr>
                <a:t> внутренних дел</a:t>
              </a:r>
              <a:r>
                <a:rPr lang="ru-RU" sz="1200" b="1" dirty="0">
                  <a:latin typeface="+mj-lt"/>
                </a:rPr>
                <a:t> </a:t>
              </a:r>
            </a:p>
          </p:txBody>
        </p:sp>
        <p:pic>
          <p:nvPicPr>
            <p:cNvPr id="34" name="Picture 4" descr="http://abali.ru/wp-content/uploads/2010/12/gerb-mvd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5952" y="1089309"/>
              <a:ext cx="1898013" cy="1098000"/>
            </a:xfrm>
            <a:prstGeom prst="rect">
              <a:avLst/>
            </a:prstGeom>
            <a:ln>
              <a:noFill/>
            </a:ln>
            <a:effectLst>
              <a:outerShdw algn="tl" rotWithShape="0">
                <a:srgbClr val="333333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Группа 10"/>
          <p:cNvGrpSpPr/>
          <p:nvPr/>
        </p:nvGrpSpPr>
        <p:grpSpPr>
          <a:xfrm>
            <a:off x="4560324" y="1089309"/>
            <a:ext cx="803425" cy="1374999"/>
            <a:chOff x="4560324" y="1089309"/>
            <a:chExt cx="803425" cy="1374999"/>
          </a:xfrm>
        </p:grpSpPr>
        <p:sp>
          <p:nvSpPr>
            <p:cNvPr id="37" name="Прямоугольник 36"/>
            <p:cNvSpPr/>
            <p:nvPr/>
          </p:nvSpPr>
          <p:spPr>
            <a:xfrm>
              <a:off x="4560324" y="2187309"/>
              <a:ext cx="803425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200" b="1" dirty="0">
                  <a:solidFill>
                    <a:srgbClr val="0E102D"/>
                  </a:solidFill>
                  <a:latin typeface="+mj-lt"/>
                </a:rPr>
                <a:t>Полиция</a:t>
              </a:r>
            </a:p>
          </p:txBody>
        </p:sp>
        <p:pic>
          <p:nvPicPr>
            <p:cNvPr id="36" name="Picture 6" descr="http://images.vector-images.com/104/police2011_patch_n14464.gif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8604" y="1089309"/>
              <a:ext cx="706867" cy="1098000"/>
            </a:xfrm>
            <a:prstGeom prst="rect">
              <a:avLst/>
            </a:prstGeom>
            <a:ln>
              <a:noFill/>
            </a:ln>
            <a:effectLst>
              <a:outerShdw algn="tl" rotWithShape="0">
                <a:srgbClr val="333333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Группа 11"/>
          <p:cNvGrpSpPr/>
          <p:nvPr/>
        </p:nvGrpSpPr>
        <p:grpSpPr>
          <a:xfrm>
            <a:off x="5665645" y="1070775"/>
            <a:ext cx="636024" cy="1399447"/>
            <a:chOff x="5665645" y="1070775"/>
            <a:chExt cx="636024" cy="1399447"/>
          </a:xfrm>
        </p:grpSpPr>
        <p:sp>
          <p:nvSpPr>
            <p:cNvPr id="39" name="Прямоугольник 38"/>
            <p:cNvSpPr/>
            <p:nvPr/>
          </p:nvSpPr>
          <p:spPr>
            <a:xfrm>
              <a:off x="5665645" y="2193223"/>
              <a:ext cx="636024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200" b="1" dirty="0">
                  <a:solidFill>
                    <a:srgbClr val="0E102D"/>
                  </a:solidFill>
                  <a:latin typeface="+mj-lt"/>
                </a:rPr>
                <a:t>ФСБ</a:t>
              </a:r>
            </a:p>
          </p:txBody>
        </p:sp>
        <p:pic>
          <p:nvPicPr>
            <p:cNvPr id="38" name="Picture 10" descr="http://www.tisul.ru/attaches/106/fsb_embl.gif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93181" y="1070775"/>
              <a:ext cx="580952" cy="1098000"/>
            </a:xfrm>
            <a:prstGeom prst="rect">
              <a:avLst/>
            </a:prstGeom>
            <a:ln>
              <a:noFill/>
            </a:ln>
            <a:effectLst>
              <a:outerShdw algn="tl" rotWithShape="0">
                <a:srgbClr val="333333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" name="Группа 12"/>
          <p:cNvGrpSpPr/>
          <p:nvPr/>
        </p:nvGrpSpPr>
        <p:grpSpPr>
          <a:xfrm>
            <a:off x="6543529" y="1074190"/>
            <a:ext cx="1046465" cy="1370217"/>
            <a:chOff x="6543529" y="1074190"/>
            <a:chExt cx="1046465" cy="1370217"/>
          </a:xfrm>
        </p:grpSpPr>
        <p:pic>
          <p:nvPicPr>
            <p:cNvPr id="40" name="Picture 12" descr="https://upload.wikimedia.org/wikipedia/commons/b/b0/Gerb_FSKN_RF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43529" y="1074190"/>
              <a:ext cx="1046465" cy="1098000"/>
            </a:xfrm>
            <a:prstGeom prst="rect">
              <a:avLst/>
            </a:prstGeom>
            <a:ln>
              <a:noFill/>
            </a:ln>
            <a:effectLst>
              <a:outerShdw algn="tl" rotWithShape="0">
                <a:srgbClr val="333333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" name="Прямоугольник 40"/>
            <p:cNvSpPr/>
            <p:nvPr/>
          </p:nvSpPr>
          <p:spPr>
            <a:xfrm>
              <a:off x="6748755" y="2167408"/>
              <a:ext cx="636012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200" b="1" dirty="0">
                  <a:solidFill>
                    <a:srgbClr val="0E102D"/>
                  </a:solidFill>
                  <a:latin typeface="+mj-lt"/>
                </a:rPr>
                <a:t>ФСКН</a:t>
              </a:r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541239" y="2776938"/>
            <a:ext cx="1751307" cy="1597467"/>
            <a:chOff x="541239" y="2776938"/>
            <a:chExt cx="1751307" cy="1597467"/>
          </a:xfrm>
        </p:grpSpPr>
        <p:sp>
          <p:nvSpPr>
            <p:cNvPr id="43" name="Прямоугольник 42"/>
            <p:cNvSpPr/>
            <p:nvPr/>
          </p:nvSpPr>
          <p:spPr>
            <a:xfrm>
              <a:off x="541239" y="3912740"/>
              <a:ext cx="1751307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200" b="1" dirty="0">
                  <a:solidFill>
                    <a:srgbClr val="0E102D"/>
                  </a:solidFill>
                  <a:latin typeface="+mj-lt"/>
                </a:rPr>
                <a:t>Федеральная таможенная служба</a:t>
              </a:r>
            </a:p>
          </p:txBody>
        </p:sp>
        <p:pic>
          <p:nvPicPr>
            <p:cNvPr id="42" name="Picture 14" descr="ФТС.Эмблема.gif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9810" y="2776938"/>
              <a:ext cx="923552" cy="1098000"/>
            </a:xfrm>
            <a:prstGeom prst="rect">
              <a:avLst/>
            </a:prstGeom>
            <a:ln>
              <a:noFill/>
            </a:ln>
            <a:effectLst>
              <a:outerShdw algn="tl" rotWithShape="0">
                <a:srgbClr val="333333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Группа 14"/>
          <p:cNvGrpSpPr/>
          <p:nvPr/>
        </p:nvGrpSpPr>
        <p:grpSpPr>
          <a:xfrm>
            <a:off x="2153092" y="2776938"/>
            <a:ext cx="1890973" cy="1597466"/>
            <a:chOff x="2153092" y="2776938"/>
            <a:chExt cx="1890973" cy="1597466"/>
          </a:xfrm>
        </p:grpSpPr>
        <p:sp>
          <p:nvSpPr>
            <p:cNvPr id="44" name="Прямоугольник 43"/>
            <p:cNvSpPr/>
            <p:nvPr/>
          </p:nvSpPr>
          <p:spPr>
            <a:xfrm>
              <a:off x="2153092" y="3912739"/>
              <a:ext cx="1890973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200" b="1" dirty="0">
                  <a:solidFill>
                    <a:srgbClr val="0E102D"/>
                  </a:solidFill>
                  <a:latin typeface="+mj-lt"/>
                </a:rPr>
                <a:t>Федеральная служба исполнения наказаний</a:t>
              </a:r>
            </a:p>
          </p:txBody>
        </p:sp>
        <p:pic>
          <p:nvPicPr>
            <p:cNvPr id="45" name="Picture 16" descr="ГУФСИН.Эмблема.gif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39686" y="2776938"/>
              <a:ext cx="1034764" cy="1098000"/>
            </a:xfrm>
            <a:prstGeom prst="rect">
              <a:avLst/>
            </a:prstGeom>
            <a:ln>
              <a:noFill/>
            </a:ln>
            <a:effectLst>
              <a:outerShdw algn="tl" rotWithShape="0">
                <a:srgbClr val="333333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Группа 15"/>
          <p:cNvGrpSpPr/>
          <p:nvPr/>
        </p:nvGrpSpPr>
        <p:grpSpPr>
          <a:xfrm>
            <a:off x="3851831" y="2776938"/>
            <a:ext cx="1864768" cy="1597465"/>
            <a:chOff x="3851831" y="2776938"/>
            <a:chExt cx="1864768" cy="1597465"/>
          </a:xfrm>
        </p:grpSpPr>
        <p:sp>
          <p:nvSpPr>
            <p:cNvPr id="46" name="Прямоугольник 45"/>
            <p:cNvSpPr/>
            <p:nvPr/>
          </p:nvSpPr>
          <p:spPr>
            <a:xfrm>
              <a:off x="3851831" y="3912738"/>
              <a:ext cx="1864768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200" b="1" dirty="0">
                  <a:solidFill>
                    <a:srgbClr val="0E102D"/>
                  </a:solidFill>
                  <a:latin typeface="+mj-lt"/>
                </a:rPr>
                <a:t>Федеральная служба судебных приставов </a:t>
              </a:r>
            </a:p>
          </p:txBody>
        </p:sp>
        <p:pic>
          <p:nvPicPr>
            <p:cNvPr id="47" name="Picture 18" descr="ФССП.Эмблема.gif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78287" y="2776938"/>
              <a:ext cx="1018762" cy="1098000"/>
            </a:xfrm>
            <a:prstGeom prst="rect">
              <a:avLst/>
            </a:prstGeom>
            <a:ln>
              <a:noFill/>
            </a:ln>
            <a:effectLst>
              <a:outerShdw algn="tl" rotWithShape="0">
                <a:srgbClr val="333333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" name="Группа 16"/>
          <p:cNvGrpSpPr/>
          <p:nvPr/>
        </p:nvGrpSpPr>
        <p:grpSpPr>
          <a:xfrm>
            <a:off x="5396400" y="2776938"/>
            <a:ext cx="1661792" cy="1788970"/>
            <a:chOff x="5396400" y="2776938"/>
            <a:chExt cx="1661792" cy="1788970"/>
          </a:xfrm>
        </p:grpSpPr>
        <p:sp>
          <p:nvSpPr>
            <p:cNvPr id="50" name="Прямоугольник 49"/>
            <p:cNvSpPr/>
            <p:nvPr/>
          </p:nvSpPr>
          <p:spPr>
            <a:xfrm>
              <a:off x="5396400" y="3919577"/>
              <a:ext cx="166179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200" b="1" dirty="0">
                  <a:solidFill>
                    <a:srgbClr val="0E102D"/>
                  </a:solidFill>
                  <a:latin typeface="+mj-lt"/>
                </a:rPr>
                <a:t>Прокуратура Российской Федерации</a:t>
              </a:r>
            </a:p>
          </p:txBody>
        </p:sp>
        <p:pic>
          <p:nvPicPr>
            <p:cNvPr id="48" name="Picture 20" descr="http://images.vector-images.com/104/prokuratura_emb.gif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16599" y="2776938"/>
              <a:ext cx="1021395" cy="1098000"/>
            </a:xfrm>
            <a:prstGeom prst="rect">
              <a:avLst/>
            </a:prstGeom>
            <a:ln>
              <a:noFill/>
            </a:ln>
            <a:effectLst>
              <a:outerShdw algn="tl" rotWithShape="0">
                <a:srgbClr val="333333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" name="Группа 19"/>
          <p:cNvGrpSpPr/>
          <p:nvPr/>
        </p:nvGrpSpPr>
        <p:grpSpPr>
          <a:xfrm>
            <a:off x="6617361" y="2653049"/>
            <a:ext cx="1985400" cy="1728193"/>
            <a:chOff x="6617361" y="2653049"/>
            <a:chExt cx="1985400" cy="1728193"/>
          </a:xfrm>
        </p:grpSpPr>
        <p:sp>
          <p:nvSpPr>
            <p:cNvPr id="49" name="Прямоугольник 48"/>
            <p:cNvSpPr/>
            <p:nvPr/>
          </p:nvSpPr>
          <p:spPr>
            <a:xfrm>
              <a:off x="6617361" y="3919577"/>
              <a:ext cx="198540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200" b="1" dirty="0">
                  <a:solidFill>
                    <a:srgbClr val="0E102D"/>
                  </a:solidFill>
                  <a:latin typeface="+mj-lt"/>
                </a:rPr>
                <a:t>Следственный комитет Российской Федерации</a:t>
              </a:r>
            </a:p>
          </p:txBody>
        </p:sp>
        <p:pic>
          <p:nvPicPr>
            <p:cNvPr id="51" name="Picture 22" descr="http://biwork.ru/images/stories/2013/01/17/skp_emblema3.gif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52104" y="2653049"/>
              <a:ext cx="920124" cy="1098000"/>
            </a:xfrm>
            <a:prstGeom prst="rect">
              <a:avLst/>
            </a:prstGeom>
            <a:ln>
              <a:noFill/>
            </a:ln>
            <a:effectLst>
              <a:outerShdw algn="tl" rotWithShape="0">
                <a:srgbClr val="333333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25" name="Прямая соединительная линия 24"/>
          <p:cNvCxnSpPr/>
          <p:nvPr/>
        </p:nvCxnSpPr>
        <p:spPr>
          <a:xfrm>
            <a:off x="480641" y="915566"/>
            <a:ext cx="8195047" cy="0"/>
          </a:xfrm>
          <a:prstGeom prst="line">
            <a:avLst/>
          </a:prstGeom>
          <a:ln w="15875">
            <a:solidFill>
              <a:srgbClr val="0E102D">
                <a:alpha val="25000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143893" y="320338"/>
            <a:ext cx="88562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Правоохранительные органы Российской Федерации </a:t>
            </a:r>
          </a:p>
        </p:txBody>
      </p:sp>
    </p:spTree>
    <p:extLst>
      <p:ext uri="{BB962C8B-B14F-4D97-AF65-F5344CB8AC3E}">
        <p14:creationId xmlns:p14="http://schemas.microsoft.com/office/powerpoint/2010/main" val="4170080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3567618" y="267494"/>
            <a:ext cx="20087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По форме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79840" y="2745805"/>
            <a:ext cx="221301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>
                <a:solidFill>
                  <a:srgbClr val="FA870F"/>
                </a:solidFill>
                <a:latin typeface="+mj-lt"/>
              </a:rPr>
              <a:t>Неформальные</a:t>
            </a:r>
            <a:endParaRPr lang="ru-RU" sz="2200" dirty="0">
              <a:solidFill>
                <a:srgbClr val="0E102D"/>
              </a:solidFill>
              <a:latin typeface="+mj-lt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1997" y="3263081"/>
            <a:ext cx="728697" cy="1688752"/>
          </a:xfrm>
          <a:prstGeom prst="rect">
            <a:avLst/>
          </a:prstGeom>
        </p:spPr>
      </p:pic>
      <p:cxnSp>
        <p:nvCxnSpPr>
          <p:cNvPr id="13" name="Прямая соединительная линия 12"/>
          <p:cNvCxnSpPr/>
          <p:nvPr/>
        </p:nvCxnSpPr>
        <p:spPr>
          <a:xfrm>
            <a:off x="480641" y="915566"/>
            <a:ext cx="8195047" cy="0"/>
          </a:xfrm>
          <a:prstGeom prst="line">
            <a:avLst/>
          </a:prstGeom>
          <a:ln w="15875">
            <a:solidFill>
              <a:srgbClr val="0E102D">
                <a:alpha val="25000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Прямоугольник 3"/>
          <p:cNvSpPr/>
          <p:nvPr/>
        </p:nvSpPr>
        <p:spPr>
          <a:xfrm>
            <a:off x="2195736" y="2742928"/>
            <a:ext cx="679239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>
                <a:solidFill>
                  <a:srgbClr val="0E102D"/>
                </a:solidFill>
                <a:latin typeface="+mj-lt"/>
              </a:rPr>
              <a:t>– исторически сложившиеся в процессе развития общества правила, которых  люди придерживаются в повседневной жизни  и руководствуются ими для принятия каких-либо решений.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79839" y="1059582"/>
            <a:ext cx="204235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>
                <a:solidFill>
                  <a:srgbClr val="FA870F"/>
                </a:solidFill>
                <a:latin typeface="+mj-lt"/>
              </a:rPr>
              <a:t>Формальные</a:t>
            </a:r>
            <a:endParaRPr lang="ru-RU" sz="2200" dirty="0">
              <a:solidFill>
                <a:srgbClr val="0E102D"/>
              </a:solidFill>
              <a:latin typeface="+mj-lt"/>
            </a:endParaRPr>
          </a:p>
        </p:txBody>
      </p:sp>
      <p:pic>
        <p:nvPicPr>
          <p:cNvPr id="29" name="Picture 2" descr="http://images.vector-images.com/104/police2011_patch_n14464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652" y="1455687"/>
            <a:ext cx="841730" cy="1232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907705" y="1059582"/>
            <a:ext cx="723629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>
                <a:solidFill>
                  <a:srgbClr val="0E102D"/>
                </a:solidFill>
                <a:latin typeface="+mj-lt"/>
              </a:rPr>
              <a:t>– это специально придуманные и чётко прописанные правила и нормы поведения человека в обществе, за нарушение которых человек несёт ответственность, вплоть до определённого наказания.</a:t>
            </a:r>
          </a:p>
        </p:txBody>
      </p:sp>
    </p:spTree>
    <p:extLst>
      <p:ext uri="{BB962C8B-B14F-4D97-AF65-F5344CB8AC3E}">
        <p14:creationId xmlns:p14="http://schemas.microsoft.com/office/powerpoint/2010/main" val="3209838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76914" y="627533"/>
            <a:ext cx="5301521" cy="482453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1997" y="3263081"/>
            <a:ext cx="728697" cy="168875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661854" y="1338233"/>
            <a:ext cx="294984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>
                <a:solidFill>
                  <a:srgbClr val="0E102D"/>
                </a:solidFill>
                <a:latin typeface="+mj-lt"/>
              </a:rPr>
              <a:t>Осуждение </a:t>
            </a:r>
            <a:endParaRPr lang="ru-RU" sz="4000" dirty="0">
              <a:latin typeface="+mj-lt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661854" y="2231982"/>
            <a:ext cx="277832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>
                <a:solidFill>
                  <a:srgbClr val="0E102D"/>
                </a:solidFill>
                <a:latin typeface="+mj-lt"/>
              </a:rPr>
              <a:t>Порицание</a:t>
            </a:r>
            <a:endParaRPr lang="ru-RU" sz="4000" dirty="0">
              <a:latin typeface="+mj-lt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661854" y="3097382"/>
            <a:ext cx="323518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>
                <a:solidFill>
                  <a:srgbClr val="0E102D"/>
                </a:solidFill>
                <a:latin typeface="+mj-lt"/>
              </a:rPr>
              <a:t>Неодобрение</a:t>
            </a:r>
            <a:endParaRPr lang="ru-RU" sz="4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36070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2409317" y="186775"/>
            <a:ext cx="4325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По сфере применения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33147" y="843558"/>
            <a:ext cx="818967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>
                <a:solidFill>
                  <a:srgbClr val="FA870F"/>
                </a:solidFill>
                <a:latin typeface="+mj-lt"/>
              </a:rPr>
              <a:t>Моральные</a:t>
            </a:r>
            <a:r>
              <a:rPr lang="ru-RU" sz="2200" dirty="0">
                <a:latin typeface="+mj-lt"/>
              </a:rPr>
              <a:t> </a:t>
            </a:r>
            <a:r>
              <a:rPr lang="ru-RU" sz="2200" dirty="0">
                <a:solidFill>
                  <a:srgbClr val="0E102D"/>
                </a:solidFill>
                <a:latin typeface="+mj-lt"/>
              </a:rPr>
              <a:t>– нормы поведения, нарушение которых вызывает осуждение в обществе.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333147" y="1563638"/>
            <a:ext cx="847770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>
                <a:solidFill>
                  <a:srgbClr val="FA870F"/>
                </a:solidFill>
                <a:latin typeface="+mj-lt"/>
              </a:rPr>
              <a:t>Религиозные</a:t>
            </a:r>
            <a:r>
              <a:rPr lang="ru-RU" sz="2200" dirty="0">
                <a:latin typeface="+mj-lt"/>
              </a:rPr>
              <a:t> </a:t>
            </a:r>
            <a:r>
              <a:rPr lang="ru-RU" sz="2200" dirty="0">
                <a:solidFill>
                  <a:srgbClr val="0E102D"/>
                </a:solidFill>
                <a:latin typeface="+mj-lt"/>
              </a:rPr>
              <a:t>– это правила поведения, принятые в религиозных  обществах. 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333146" y="2283718"/>
            <a:ext cx="8189677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>
                <a:solidFill>
                  <a:srgbClr val="FA870F"/>
                </a:solidFill>
                <a:latin typeface="+mj-lt"/>
              </a:rPr>
              <a:t>Политические</a:t>
            </a:r>
            <a:r>
              <a:rPr lang="ru-RU" sz="2200" dirty="0">
                <a:latin typeface="+mj-lt"/>
              </a:rPr>
              <a:t> </a:t>
            </a:r>
            <a:r>
              <a:rPr lang="ru-RU" sz="2200" dirty="0">
                <a:solidFill>
                  <a:srgbClr val="0E102D"/>
                </a:solidFill>
                <a:latin typeface="+mj-lt"/>
              </a:rPr>
              <a:t>– это правила, которые регулируют отношения между обществом и государством в политической сфере, по поводу государственной власти (её завоевания, удержания и использования).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333147" y="3651870"/>
            <a:ext cx="840493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>
                <a:solidFill>
                  <a:srgbClr val="FA870F"/>
                </a:solidFill>
                <a:latin typeface="+mj-lt"/>
              </a:rPr>
              <a:t>Эстетические</a:t>
            </a:r>
            <a:r>
              <a:rPr lang="ru-RU" sz="2200" dirty="0">
                <a:latin typeface="+mj-lt"/>
              </a:rPr>
              <a:t> </a:t>
            </a:r>
            <a:r>
              <a:rPr lang="ru-RU" sz="2200" dirty="0">
                <a:solidFill>
                  <a:srgbClr val="0E102D"/>
                </a:solidFill>
                <a:latin typeface="+mj-lt"/>
              </a:rPr>
              <a:t>– закрепляют представления человека о красивом и некрасивом. 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355234" y="4322589"/>
            <a:ext cx="823959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>
                <a:solidFill>
                  <a:srgbClr val="FA870F"/>
                </a:solidFill>
                <a:latin typeface="+mj-lt"/>
              </a:rPr>
              <a:t>Правовые</a:t>
            </a:r>
            <a:r>
              <a:rPr lang="ru-RU" sz="2200" dirty="0">
                <a:latin typeface="+mj-lt"/>
              </a:rPr>
              <a:t> </a:t>
            </a:r>
            <a:r>
              <a:rPr lang="ru-RU" sz="2200" dirty="0">
                <a:solidFill>
                  <a:srgbClr val="0E102D"/>
                </a:solidFill>
                <a:latin typeface="+mj-lt"/>
              </a:rPr>
              <a:t>– это принятые нормы поведения людей в обществе, которые установлены государством. 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480641" y="915566"/>
            <a:ext cx="8195047" cy="0"/>
          </a:xfrm>
          <a:prstGeom prst="line">
            <a:avLst/>
          </a:prstGeom>
          <a:ln w="15875">
            <a:solidFill>
              <a:srgbClr val="0E102D">
                <a:alpha val="25000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6737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7" grpId="0"/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2409317" y="186775"/>
            <a:ext cx="4325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По сфере применения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33147" y="843558"/>
            <a:ext cx="818967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>
                <a:solidFill>
                  <a:srgbClr val="FA870F"/>
                </a:solidFill>
                <a:latin typeface="+mj-lt"/>
              </a:rPr>
              <a:t>Моральные</a:t>
            </a:r>
            <a:r>
              <a:rPr lang="ru-RU" sz="2200" dirty="0">
                <a:latin typeface="+mj-lt"/>
              </a:rPr>
              <a:t> </a:t>
            </a:r>
            <a:r>
              <a:rPr lang="ru-RU" sz="2200" dirty="0">
                <a:solidFill>
                  <a:srgbClr val="0E102D"/>
                </a:solidFill>
                <a:latin typeface="+mj-lt"/>
              </a:rPr>
              <a:t>– нормы поведения, нарушение которых вызывает осуждение в обществе.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355234" y="4322589"/>
            <a:ext cx="823959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>
                <a:solidFill>
                  <a:srgbClr val="FA870F"/>
                </a:solidFill>
                <a:latin typeface="+mj-lt"/>
              </a:rPr>
              <a:t>Правовые</a:t>
            </a:r>
            <a:r>
              <a:rPr lang="ru-RU" sz="2200" dirty="0">
                <a:latin typeface="+mj-lt"/>
              </a:rPr>
              <a:t> </a:t>
            </a:r>
            <a:r>
              <a:rPr lang="ru-RU" sz="2200" dirty="0">
                <a:solidFill>
                  <a:srgbClr val="0E102D"/>
                </a:solidFill>
                <a:latin typeface="+mj-lt"/>
              </a:rPr>
              <a:t>– это принятые нормы поведения людей в обществе, которые установлены государством. 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480641" y="915566"/>
            <a:ext cx="8195047" cy="0"/>
          </a:xfrm>
          <a:prstGeom prst="line">
            <a:avLst/>
          </a:prstGeom>
          <a:ln w="15875">
            <a:solidFill>
              <a:srgbClr val="0E102D">
                <a:alpha val="25000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Группа 10"/>
          <p:cNvGrpSpPr/>
          <p:nvPr/>
        </p:nvGrpSpPr>
        <p:grpSpPr>
          <a:xfrm>
            <a:off x="3860380" y="2580611"/>
            <a:ext cx="1423241" cy="2339493"/>
            <a:chOff x="7026062" y="2136681"/>
            <a:chExt cx="1423241" cy="2339493"/>
          </a:xfrm>
        </p:grpSpPr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20758" y="2787774"/>
              <a:ext cx="728545" cy="1688400"/>
            </a:xfrm>
            <a:prstGeom prst="rect">
              <a:avLst/>
            </a:prstGeom>
          </p:spPr>
        </p:pic>
        <p:pic>
          <p:nvPicPr>
            <p:cNvPr id="15" name="Picture 2" descr="http://prom-teplici.ru/images/why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26062" y="2136681"/>
              <a:ext cx="841171" cy="9647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9387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3.45679E-6 L -0.00521 -0.5271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" y="-263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http://upload.wikimedia.org/wikipedia/commons/e/e5/Greece-geo-stub.png"/>
          <p:cNvPicPr>
            <a:picLocks noChangeAspect="1" noChangeArrowheads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657" y="677340"/>
            <a:ext cx="3267000" cy="33314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0" y="2788335"/>
            <a:ext cx="8759129" cy="16850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350" b="1" dirty="0">
                <a:latin typeface="DS Greece" panose="03030000000000000000" pitchFamily="66" charset="-52"/>
              </a:rPr>
              <a:t>Древняя Греция</a:t>
            </a:r>
          </a:p>
        </p:txBody>
      </p:sp>
    </p:spTree>
    <p:extLst>
      <p:ext uri="{BB962C8B-B14F-4D97-AF65-F5344CB8AC3E}">
        <p14:creationId xmlns:p14="http://schemas.microsoft.com/office/powerpoint/2010/main" val="2892459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demiart.ru/forum/uploads9/post-730900-133106740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://heroesportal.net/pictures/library/h3/objects/hut_of_the_magi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9239" y="2470412"/>
            <a:ext cx="693751" cy="827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heroesportal.net/pictures/library/h3/objects/hut_of_the_magi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3013" y="2544722"/>
            <a:ext cx="742950" cy="88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heroesportal.net/pictures/library/h3/objects/hut_of_the_magi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6004" y="2527474"/>
            <a:ext cx="742950" cy="88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1011" y="175401"/>
            <a:ext cx="1141979" cy="1093566"/>
          </a:xfrm>
          <a:prstGeom prst="rect">
            <a:avLst/>
          </a:prstGeom>
        </p:spPr>
      </p:pic>
      <p:grpSp>
        <p:nvGrpSpPr>
          <p:cNvPr id="16" name="Группа 15"/>
          <p:cNvGrpSpPr/>
          <p:nvPr/>
        </p:nvGrpSpPr>
        <p:grpSpPr>
          <a:xfrm>
            <a:off x="329129" y="142856"/>
            <a:ext cx="2227071" cy="1522770"/>
            <a:chOff x="329129" y="142856"/>
            <a:chExt cx="2227071" cy="1522770"/>
          </a:xfrm>
        </p:grpSpPr>
        <p:sp>
          <p:nvSpPr>
            <p:cNvPr id="10" name="Выноска-облако 9"/>
            <p:cNvSpPr/>
            <p:nvPr/>
          </p:nvSpPr>
          <p:spPr>
            <a:xfrm>
              <a:off x="329129" y="142856"/>
              <a:ext cx="2227071" cy="1522770"/>
            </a:xfrm>
            <a:prstGeom prst="cloudCallout">
              <a:avLst>
                <a:gd name="adj1" fmla="val 73748"/>
                <a:gd name="adj2" fmla="val 42126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ru-RU" sz="1350">
                <a:solidFill>
                  <a:prstClr val="white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24048" y="504171"/>
              <a:ext cx="188364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/>
              <a:r>
                <a:rPr lang="ru-RU" sz="1350" dirty="0">
                  <a:solidFill>
                    <a:prstClr val="black"/>
                  </a:solidFill>
                  <a:latin typeface="PF Centro Slab Pro (Заголовки)"/>
                </a:rPr>
                <a:t>Ты знаешь, в чем разница между добром и злом?</a:t>
              </a:r>
            </a:p>
            <a:p>
              <a:pPr defTabSz="685800"/>
              <a:endParaRPr lang="ru-RU" sz="135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5364088" y="339502"/>
            <a:ext cx="3534457" cy="1343597"/>
            <a:chOff x="5609542" y="125909"/>
            <a:chExt cx="3534457" cy="1343597"/>
          </a:xfrm>
        </p:grpSpPr>
        <p:sp>
          <p:nvSpPr>
            <p:cNvPr id="20" name="Выноска-облако 19"/>
            <p:cNvSpPr/>
            <p:nvPr/>
          </p:nvSpPr>
          <p:spPr>
            <a:xfrm>
              <a:off x="5609542" y="125909"/>
              <a:ext cx="3534457" cy="1343597"/>
            </a:xfrm>
            <a:prstGeom prst="cloudCallout">
              <a:avLst>
                <a:gd name="adj1" fmla="val -29791"/>
                <a:gd name="adj2" fmla="val 71559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ru-RU" sz="1350">
                <a:solidFill>
                  <a:prstClr val="white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008091" y="404759"/>
              <a:ext cx="2735846" cy="715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/>
              <a:r>
                <a:rPr lang="ru-RU" sz="1350" dirty="0">
                  <a:solidFill>
                    <a:prstClr val="black"/>
                  </a:solidFill>
                  <a:latin typeface="PF Centro Slab Pro (Заголовки)"/>
                </a:rPr>
                <a:t>Конечно. Добро – это когда я украду чужой скот и чужих жён, а зло – когда у меня украдут!</a:t>
              </a:r>
            </a:p>
          </p:txBody>
        </p:sp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242" y="1950921"/>
            <a:ext cx="912707" cy="147962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7701" y="2285229"/>
            <a:ext cx="912707" cy="147962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2954" y="1956898"/>
            <a:ext cx="912707" cy="147962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76" y="1404369"/>
            <a:ext cx="912707" cy="147962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4256" y="1562829"/>
            <a:ext cx="2040212" cy="362883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2088" y="1207421"/>
            <a:ext cx="1981477" cy="3682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118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4.69136E-6 L 0.51788 -0.02685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972" y="-188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81481E-6 L -0.52465 0.02716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302" y="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http://industryart.ru/wp-content/uploads/2014/11/gosdum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4" b="18770"/>
          <a:stretch/>
        </p:blipFill>
        <p:spPr bwMode="auto">
          <a:xfrm>
            <a:off x="444845" y="1030369"/>
            <a:ext cx="8254310" cy="288031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878677" y="186775"/>
            <a:ext cx="33866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Правовые нормы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480641" y="915566"/>
            <a:ext cx="8195047" cy="0"/>
          </a:xfrm>
          <a:prstGeom prst="line">
            <a:avLst/>
          </a:prstGeom>
          <a:ln w="15875">
            <a:solidFill>
              <a:srgbClr val="0E102D">
                <a:alpha val="25000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рямоугольник 1"/>
          <p:cNvSpPr/>
          <p:nvPr/>
        </p:nvSpPr>
        <p:spPr>
          <a:xfrm>
            <a:off x="791196" y="4040684"/>
            <a:ext cx="756160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>
                <a:solidFill>
                  <a:srgbClr val="0E102D"/>
                </a:solidFill>
                <a:latin typeface="+mj-lt"/>
              </a:rPr>
              <a:t>Вступают в силу сразу после принятия соответствующего решения и практически одинаковы для всех обществ.</a:t>
            </a:r>
          </a:p>
        </p:txBody>
      </p:sp>
    </p:spTree>
    <p:extLst>
      <p:ext uri="{BB962C8B-B14F-4D97-AF65-F5344CB8AC3E}">
        <p14:creationId xmlns:p14="http://schemas.microsoft.com/office/powerpoint/2010/main" val="2146005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01920" y="7908340"/>
            <a:ext cx="795389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200" dirty="0">
                <a:solidFill>
                  <a:srgbClr val="0E102D"/>
                </a:solidFill>
                <a:latin typeface="+mj-lt"/>
              </a:rPr>
              <a:t>контроль за соблюдением правовых норм осуществляют государственные правоохранительные органы.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96937" y="3841356"/>
            <a:ext cx="855012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>
                <a:solidFill>
                  <a:srgbClr val="0E102D"/>
                </a:solidFill>
                <a:latin typeface="+mj-lt"/>
              </a:rPr>
              <a:t>Устанавливаются и закрепляются государством в специальных законодательных актах: конституциях, законах, указах, декретах. 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878677" y="186775"/>
            <a:ext cx="33866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Правовые нормы</a:t>
            </a:r>
          </a:p>
        </p:txBody>
      </p:sp>
      <p:cxnSp>
        <p:nvCxnSpPr>
          <p:cNvPr id="26" name="Прямая соединительная линия 25"/>
          <p:cNvCxnSpPr/>
          <p:nvPr/>
        </p:nvCxnSpPr>
        <p:spPr>
          <a:xfrm>
            <a:off x="480641" y="915566"/>
            <a:ext cx="8195047" cy="0"/>
          </a:xfrm>
          <a:prstGeom prst="line">
            <a:avLst/>
          </a:prstGeom>
          <a:ln w="15875">
            <a:solidFill>
              <a:srgbClr val="0E102D">
                <a:alpha val="25000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970" y="1132747"/>
            <a:ext cx="1581340" cy="243388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26" name="Picture 2" descr="http://www.sovinformburo.com/voenpravo/om2352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4417" y="1133275"/>
            <a:ext cx="1624800" cy="24372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cikrf.ru/news/relevant/2011/08/31/ukaz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1324" y="1124611"/>
            <a:ext cx="1624800" cy="24372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dot.mpei.ru/do/eres/hist/data/lesson_8_final/data/img/dekret_o_mir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8231" y="1134498"/>
            <a:ext cx="1624800" cy="242731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6711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15816" y="1079034"/>
            <a:ext cx="5832648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Статья 15</a:t>
            </a:r>
          </a:p>
          <a:p>
            <a:r>
              <a:rPr lang="ru-RU" sz="2600" dirty="0">
                <a:solidFill>
                  <a:srgbClr val="0E102D"/>
                </a:solidFill>
                <a:latin typeface="+mj-lt"/>
              </a:rPr>
              <a:t>Органы государственной власти, органы местного самоуправления, должностные лица, граждане и их объединения обязаны соблюдать Конституцию Российской Федерации и законы.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2411760" y="843558"/>
            <a:ext cx="0" cy="3456384"/>
          </a:xfrm>
          <a:prstGeom prst="line">
            <a:avLst/>
          </a:prstGeom>
          <a:ln w="25400">
            <a:solidFill>
              <a:srgbClr val="FA870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354806"/>
            <a:ext cx="1581340" cy="243388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26389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Скругленный прямоугольник 39"/>
          <p:cNvSpPr/>
          <p:nvPr/>
        </p:nvSpPr>
        <p:spPr>
          <a:xfrm>
            <a:off x="5514604" y="2844791"/>
            <a:ext cx="2867397" cy="134238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5514604" y="1058299"/>
            <a:ext cx="2867397" cy="134238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820065" y="2853351"/>
            <a:ext cx="2867397" cy="134238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96" name="Скругленный прямоугольник 4095"/>
          <p:cNvSpPr/>
          <p:nvPr/>
        </p:nvSpPr>
        <p:spPr>
          <a:xfrm>
            <a:off x="820441" y="1044015"/>
            <a:ext cx="2867397" cy="134238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5" name="Группа 24"/>
          <p:cNvGrpSpPr/>
          <p:nvPr/>
        </p:nvGrpSpPr>
        <p:grpSpPr>
          <a:xfrm>
            <a:off x="2818854" y="769980"/>
            <a:ext cx="3384376" cy="3296202"/>
            <a:chOff x="2818854" y="769980"/>
            <a:chExt cx="3384376" cy="3296202"/>
          </a:xfrm>
        </p:grpSpPr>
        <p:sp>
          <p:nvSpPr>
            <p:cNvPr id="11" name="Пирог 10"/>
            <p:cNvSpPr/>
            <p:nvPr/>
          </p:nvSpPr>
          <p:spPr>
            <a:xfrm>
              <a:off x="2818854" y="987574"/>
              <a:ext cx="3384376" cy="3078608"/>
            </a:xfrm>
            <a:prstGeom prst="pie">
              <a:avLst>
                <a:gd name="adj1" fmla="val 10789942"/>
                <a:gd name="adj2" fmla="val 16200000"/>
              </a:avLst>
            </a:prstGeom>
            <a:solidFill>
              <a:schemeClr val="accent3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17" name="Прямоугольник 16"/>
            <p:cNvSpPr/>
            <p:nvPr/>
          </p:nvSpPr>
          <p:spPr>
            <a:xfrm rot="18845551">
              <a:off x="2713746" y="1571963"/>
              <a:ext cx="197329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dirty="0">
                  <a:solidFill>
                    <a:schemeClr val="bg1"/>
                  </a:solidFill>
                </a:rPr>
                <a:t>экономическая</a:t>
              </a:r>
            </a:p>
          </p:txBody>
        </p:sp>
      </p:grpSp>
      <p:grpSp>
        <p:nvGrpSpPr>
          <p:cNvPr id="31" name="Группа 30"/>
          <p:cNvGrpSpPr/>
          <p:nvPr/>
        </p:nvGrpSpPr>
        <p:grpSpPr>
          <a:xfrm>
            <a:off x="2818854" y="1133545"/>
            <a:ext cx="3384376" cy="3078608"/>
            <a:chOff x="2818854" y="1133545"/>
            <a:chExt cx="3384376" cy="3078608"/>
          </a:xfrm>
        </p:grpSpPr>
        <p:sp>
          <p:nvSpPr>
            <p:cNvPr id="21" name="Пирог 20"/>
            <p:cNvSpPr/>
            <p:nvPr/>
          </p:nvSpPr>
          <p:spPr>
            <a:xfrm flipV="1">
              <a:off x="2818854" y="1133545"/>
              <a:ext cx="3384376" cy="3078608"/>
            </a:xfrm>
            <a:prstGeom prst="pie">
              <a:avLst>
                <a:gd name="adj1" fmla="val 10789942"/>
                <a:gd name="adj2" fmla="val 16236334"/>
              </a:avLst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29" name="Прямоугольник 28"/>
            <p:cNvSpPr/>
            <p:nvPr/>
          </p:nvSpPr>
          <p:spPr>
            <a:xfrm rot="2331230">
              <a:off x="3114150" y="3218927"/>
              <a:ext cx="1307914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dirty="0">
                  <a:solidFill>
                    <a:schemeClr val="bg1"/>
                  </a:solidFill>
                </a:rPr>
                <a:t>духовная</a:t>
              </a:r>
            </a:p>
          </p:txBody>
        </p:sp>
      </p:grpSp>
      <p:grpSp>
        <p:nvGrpSpPr>
          <p:cNvPr id="30" name="Группа 29"/>
          <p:cNvGrpSpPr/>
          <p:nvPr/>
        </p:nvGrpSpPr>
        <p:grpSpPr>
          <a:xfrm>
            <a:off x="2965563" y="1165695"/>
            <a:ext cx="3359584" cy="3046457"/>
            <a:chOff x="2965563" y="1165695"/>
            <a:chExt cx="3359584" cy="3046457"/>
          </a:xfrm>
        </p:grpSpPr>
        <p:sp>
          <p:nvSpPr>
            <p:cNvPr id="23" name="Пирог 22"/>
            <p:cNvSpPr/>
            <p:nvPr/>
          </p:nvSpPr>
          <p:spPr>
            <a:xfrm rot="16200000" flipV="1">
              <a:off x="3122126" y="1009132"/>
              <a:ext cx="3046457" cy="3359584"/>
            </a:xfrm>
            <a:prstGeom prst="pie">
              <a:avLst>
                <a:gd name="adj1" fmla="val 10789942"/>
                <a:gd name="adj2" fmla="val 16200000"/>
              </a:avLst>
            </a:prstGeom>
            <a:solidFill>
              <a:schemeClr val="accent2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28" name="Прямоугольник 27"/>
            <p:cNvSpPr/>
            <p:nvPr/>
          </p:nvSpPr>
          <p:spPr>
            <a:xfrm rot="18975587">
              <a:off x="4668944" y="3218926"/>
              <a:ext cx="153075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dirty="0">
                  <a:solidFill>
                    <a:schemeClr val="bg1"/>
                  </a:solidFill>
                </a:rPr>
                <a:t>социальная</a:t>
              </a:r>
            </a:p>
          </p:txBody>
        </p:sp>
      </p:grpSp>
      <p:grpSp>
        <p:nvGrpSpPr>
          <p:cNvPr id="26" name="Группа 25"/>
          <p:cNvGrpSpPr/>
          <p:nvPr/>
        </p:nvGrpSpPr>
        <p:grpSpPr>
          <a:xfrm>
            <a:off x="2970041" y="987574"/>
            <a:ext cx="3382038" cy="3086466"/>
            <a:chOff x="2970041" y="987574"/>
            <a:chExt cx="3382038" cy="3086466"/>
          </a:xfrm>
        </p:grpSpPr>
        <p:sp>
          <p:nvSpPr>
            <p:cNvPr id="22" name="Пирог 21"/>
            <p:cNvSpPr/>
            <p:nvPr/>
          </p:nvSpPr>
          <p:spPr>
            <a:xfrm rot="5400000">
              <a:off x="3104361" y="853254"/>
              <a:ext cx="3086466" cy="3355106"/>
            </a:xfrm>
            <a:prstGeom prst="pie">
              <a:avLst>
                <a:gd name="adj1" fmla="val 10789942"/>
                <a:gd name="adj2" fmla="val 16200000"/>
              </a:avLst>
            </a:prstGeom>
            <a:solidFill>
              <a:schemeClr val="accent5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27" name="Прямоугольник 26"/>
            <p:cNvSpPr/>
            <p:nvPr/>
          </p:nvSpPr>
          <p:spPr>
            <a:xfrm rot="2331230">
              <a:off x="4563320" y="1586376"/>
              <a:ext cx="178875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dirty="0">
                  <a:solidFill>
                    <a:schemeClr val="bg1"/>
                  </a:solidFill>
                </a:rPr>
                <a:t>политическая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2878677" y="186775"/>
            <a:ext cx="33866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Правовые нормы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480641" y="915566"/>
            <a:ext cx="8195047" cy="0"/>
          </a:xfrm>
          <a:prstGeom prst="line">
            <a:avLst/>
          </a:prstGeom>
          <a:ln w="15875">
            <a:solidFill>
              <a:srgbClr val="0E102D">
                <a:alpha val="25000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Прямоугольник 2"/>
          <p:cNvSpPr/>
          <p:nvPr/>
        </p:nvSpPr>
        <p:spPr>
          <a:xfrm>
            <a:off x="604826" y="4301683"/>
            <a:ext cx="79343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E102D"/>
                </a:solidFill>
              </a:rPr>
              <a:t>Охватывают только наиболее важные, с точки зрения государства, области жизни общества. </a:t>
            </a: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1460" y="2071354"/>
            <a:ext cx="1460969" cy="10393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097" name="TextBox 4096"/>
          <p:cNvSpPr txBox="1"/>
          <p:nvPr/>
        </p:nvSpPr>
        <p:spPr>
          <a:xfrm>
            <a:off x="851609" y="1160823"/>
            <a:ext cx="226013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>
                <a:latin typeface="+mj-lt"/>
              </a:rPr>
              <a:t>производство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>
                <a:latin typeface="+mj-lt"/>
              </a:rPr>
              <a:t>обмен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>
                <a:latin typeface="+mj-lt"/>
              </a:rPr>
              <a:t>распределение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>
                <a:latin typeface="+mj-lt"/>
              </a:rPr>
              <a:t>потребление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835310" y="3085095"/>
            <a:ext cx="226013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>
                <a:latin typeface="+mj-lt"/>
              </a:rPr>
              <a:t>наука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>
                <a:latin typeface="+mj-lt"/>
              </a:rPr>
              <a:t>искусство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>
                <a:latin typeface="+mj-lt"/>
              </a:rPr>
              <a:t>культура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6588224" y="1284319"/>
            <a:ext cx="226013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>
                <a:latin typeface="+mj-lt"/>
              </a:rPr>
              <a:t>государство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>
                <a:latin typeface="+mj-lt"/>
              </a:rPr>
              <a:t>политика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>
                <a:latin typeface="+mj-lt"/>
              </a:rPr>
              <a:t>власть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6588224" y="2876224"/>
            <a:ext cx="186400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>
                <a:latin typeface="+mj-lt"/>
              </a:rPr>
              <a:t>семья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>
                <a:latin typeface="+mj-lt"/>
              </a:rPr>
              <a:t>образование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>
                <a:latin typeface="+mj-lt"/>
              </a:rPr>
              <a:t>медицина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>
                <a:latin typeface="+mj-lt"/>
              </a:rPr>
              <a:t>социальная защита</a:t>
            </a:r>
          </a:p>
        </p:txBody>
      </p:sp>
      <p:pic>
        <p:nvPicPr>
          <p:cNvPr id="4100" name="Picture 4" descr="http://linoit.com/entry/image/872450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5105" y="1096602"/>
            <a:ext cx="825439" cy="627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mostevent.ru/sites/default/files/images/sociology/kultura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1598" y="3325585"/>
            <a:ext cx="905305" cy="81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s://userscontent2.emaze.com/images/64b2302d-bdfc-493a-919a-91fa965f6920/73bbce7b-34dd-4d22-9ae5-d0e56919e632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74" t="7289" r="23764" b="8219"/>
          <a:stretch/>
        </p:blipFill>
        <p:spPr bwMode="auto">
          <a:xfrm>
            <a:off x="6158095" y="1168119"/>
            <a:ext cx="361773" cy="624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Рисунок 409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0840" y="3333854"/>
            <a:ext cx="716281" cy="783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549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878677" y="186775"/>
            <a:ext cx="33866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Правовые нормы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480641" y="915566"/>
            <a:ext cx="8195047" cy="0"/>
          </a:xfrm>
          <a:prstGeom prst="line">
            <a:avLst/>
          </a:prstGeom>
          <a:ln w="15875">
            <a:solidFill>
              <a:srgbClr val="0E102D">
                <a:alpha val="25000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661829" y="4040684"/>
            <a:ext cx="782034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>
                <a:solidFill>
                  <a:srgbClr val="0E102D"/>
                </a:solidFill>
                <a:latin typeface="+mj-lt"/>
              </a:rPr>
              <a:t>Рассчитаны на неоднократные случаи и многократность их применения.</a:t>
            </a:r>
          </a:p>
        </p:txBody>
      </p:sp>
      <p:pic>
        <p:nvPicPr>
          <p:cNvPr id="3084" name="Picture 12" descr="http://www.ctv.by/sites/default/files/field2/sud_molotok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33" b="14795"/>
          <a:stretch/>
        </p:blipFill>
        <p:spPr bwMode="auto">
          <a:xfrm>
            <a:off x="1374266" y="1123036"/>
            <a:ext cx="6395469" cy="2777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2282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878677" y="186775"/>
            <a:ext cx="33866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Правовые нормы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480641" y="915566"/>
            <a:ext cx="8195047" cy="0"/>
          </a:xfrm>
          <a:prstGeom prst="line">
            <a:avLst/>
          </a:prstGeom>
          <a:ln w="15875">
            <a:solidFill>
              <a:srgbClr val="0E102D">
                <a:alpha val="25000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Прямоугольник 5"/>
          <p:cNvSpPr/>
          <p:nvPr/>
        </p:nvSpPr>
        <p:spPr>
          <a:xfrm>
            <a:off x="851334" y="4250581"/>
            <a:ext cx="744133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>
                <a:solidFill>
                  <a:srgbClr val="0E102D"/>
                </a:solidFill>
                <a:latin typeface="+mj-lt"/>
              </a:rPr>
              <a:t>Контроль за соблюдением правовых норм осуществляют государственные правоохранительные органы. </a:t>
            </a:r>
          </a:p>
        </p:txBody>
      </p:sp>
      <p:grpSp>
        <p:nvGrpSpPr>
          <p:cNvPr id="52" name="Группа 51"/>
          <p:cNvGrpSpPr/>
          <p:nvPr/>
        </p:nvGrpSpPr>
        <p:grpSpPr>
          <a:xfrm>
            <a:off x="1118585" y="948825"/>
            <a:ext cx="1472397" cy="1582274"/>
            <a:chOff x="1118585" y="1070775"/>
            <a:chExt cx="1472397" cy="1582274"/>
          </a:xfrm>
        </p:grpSpPr>
        <p:sp>
          <p:nvSpPr>
            <p:cNvPr id="53" name="Прямоугольник 52"/>
            <p:cNvSpPr/>
            <p:nvPr/>
          </p:nvSpPr>
          <p:spPr>
            <a:xfrm>
              <a:off x="1118585" y="2191384"/>
              <a:ext cx="1472397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200" b="1" dirty="0">
                  <a:solidFill>
                    <a:srgbClr val="0E102D"/>
                  </a:solidFill>
                  <a:latin typeface="+mj-lt"/>
                </a:rPr>
                <a:t>Министерство юстиции</a:t>
              </a:r>
            </a:p>
          </p:txBody>
        </p:sp>
        <p:pic>
          <p:nvPicPr>
            <p:cNvPr id="54" name="Picture 2" descr="http://to02.minjust.ru/sites/default/files/minjust_25.gif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6409" y="1070775"/>
              <a:ext cx="1022979" cy="1096633"/>
            </a:xfrm>
            <a:prstGeom prst="rect">
              <a:avLst/>
            </a:prstGeom>
            <a:ln>
              <a:noFill/>
            </a:ln>
            <a:effectLst>
              <a:outerShdw algn="tl" rotWithShape="0">
                <a:srgbClr val="333333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5" name="Группа 54"/>
          <p:cNvGrpSpPr/>
          <p:nvPr/>
        </p:nvGrpSpPr>
        <p:grpSpPr>
          <a:xfrm>
            <a:off x="2545952" y="967359"/>
            <a:ext cx="1898013" cy="1563740"/>
            <a:chOff x="2545952" y="1089309"/>
            <a:chExt cx="1898013" cy="1563740"/>
          </a:xfrm>
        </p:grpSpPr>
        <p:sp>
          <p:nvSpPr>
            <p:cNvPr id="56" name="Прямоугольник 55"/>
            <p:cNvSpPr/>
            <p:nvPr/>
          </p:nvSpPr>
          <p:spPr>
            <a:xfrm>
              <a:off x="2809514" y="2191384"/>
              <a:ext cx="137088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1200" b="1" dirty="0">
                  <a:solidFill>
                    <a:srgbClr val="0E102D"/>
                  </a:solidFill>
                  <a:latin typeface="+mj-lt"/>
                </a:rPr>
                <a:t>Министерство</a:t>
              </a:r>
            </a:p>
            <a:p>
              <a:pPr algn="ctr"/>
              <a:r>
                <a:rPr lang="ru-RU" sz="1200" b="1" dirty="0">
                  <a:solidFill>
                    <a:srgbClr val="0E102D"/>
                  </a:solidFill>
                  <a:latin typeface="+mj-lt"/>
                </a:rPr>
                <a:t> внутренних дел</a:t>
              </a:r>
              <a:r>
                <a:rPr lang="ru-RU" sz="1200" b="1" dirty="0">
                  <a:latin typeface="+mj-lt"/>
                </a:rPr>
                <a:t> </a:t>
              </a:r>
            </a:p>
          </p:txBody>
        </p:sp>
        <p:pic>
          <p:nvPicPr>
            <p:cNvPr id="57" name="Picture 4" descr="http://abali.ru/wp-content/uploads/2010/12/gerb-mvd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5952" y="1089309"/>
              <a:ext cx="1898013" cy="1098000"/>
            </a:xfrm>
            <a:prstGeom prst="rect">
              <a:avLst/>
            </a:prstGeom>
            <a:ln>
              <a:noFill/>
            </a:ln>
            <a:effectLst>
              <a:outerShdw algn="tl" rotWithShape="0">
                <a:srgbClr val="333333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8" name="Группа 57"/>
          <p:cNvGrpSpPr/>
          <p:nvPr/>
        </p:nvGrpSpPr>
        <p:grpSpPr>
          <a:xfrm>
            <a:off x="4560324" y="967359"/>
            <a:ext cx="803425" cy="1374999"/>
            <a:chOff x="4560324" y="1089309"/>
            <a:chExt cx="803425" cy="1374999"/>
          </a:xfrm>
        </p:grpSpPr>
        <p:sp>
          <p:nvSpPr>
            <p:cNvPr id="59" name="Прямоугольник 58"/>
            <p:cNvSpPr/>
            <p:nvPr/>
          </p:nvSpPr>
          <p:spPr>
            <a:xfrm>
              <a:off x="4560324" y="2187309"/>
              <a:ext cx="803425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200" b="1" dirty="0">
                  <a:solidFill>
                    <a:srgbClr val="0E102D"/>
                  </a:solidFill>
                  <a:latin typeface="+mj-lt"/>
                </a:rPr>
                <a:t>Полиция</a:t>
              </a:r>
            </a:p>
          </p:txBody>
        </p:sp>
        <p:pic>
          <p:nvPicPr>
            <p:cNvPr id="60" name="Picture 6" descr="http://images.vector-images.com/104/police2011_patch_n14464.gif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8604" y="1089309"/>
              <a:ext cx="706867" cy="1098000"/>
            </a:xfrm>
            <a:prstGeom prst="rect">
              <a:avLst/>
            </a:prstGeom>
            <a:ln>
              <a:noFill/>
            </a:ln>
            <a:effectLst>
              <a:outerShdw algn="tl" rotWithShape="0">
                <a:srgbClr val="333333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1" name="Группа 60"/>
          <p:cNvGrpSpPr/>
          <p:nvPr/>
        </p:nvGrpSpPr>
        <p:grpSpPr>
          <a:xfrm>
            <a:off x="5665645" y="948825"/>
            <a:ext cx="636024" cy="1399447"/>
            <a:chOff x="5665645" y="1070775"/>
            <a:chExt cx="636024" cy="1399447"/>
          </a:xfrm>
        </p:grpSpPr>
        <p:sp>
          <p:nvSpPr>
            <p:cNvPr id="62" name="Прямоугольник 61"/>
            <p:cNvSpPr/>
            <p:nvPr/>
          </p:nvSpPr>
          <p:spPr>
            <a:xfrm>
              <a:off x="5665645" y="2193223"/>
              <a:ext cx="636024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200" b="1" dirty="0">
                  <a:solidFill>
                    <a:srgbClr val="0E102D"/>
                  </a:solidFill>
                  <a:latin typeface="+mj-lt"/>
                </a:rPr>
                <a:t>ФСБ</a:t>
              </a:r>
            </a:p>
          </p:txBody>
        </p:sp>
        <p:pic>
          <p:nvPicPr>
            <p:cNvPr id="63" name="Picture 10" descr="http://www.tisul.ru/attaches/106/fsb_embl.gif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93181" y="1070775"/>
              <a:ext cx="580952" cy="1098000"/>
            </a:xfrm>
            <a:prstGeom prst="rect">
              <a:avLst/>
            </a:prstGeom>
            <a:ln>
              <a:noFill/>
            </a:ln>
            <a:effectLst>
              <a:outerShdw algn="tl" rotWithShape="0">
                <a:srgbClr val="333333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7" name="Группа 66"/>
          <p:cNvGrpSpPr/>
          <p:nvPr/>
        </p:nvGrpSpPr>
        <p:grpSpPr>
          <a:xfrm>
            <a:off x="541239" y="2479615"/>
            <a:ext cx="1751307" cy="1597467"/>
            <a:chOff x="541239" y="2776938"/>
            <a:chExt cx="1751307" cy="1597467"/>
          </a:xfrm>
        </p:grpSpPr>
        <p:sp>
          <p:nvSpPr>
            <p:cNvPr id="68" name="Прямоугольник 67"/>
            <p:cNvSpPr/>
            <p:nvPr/>
          </p:nvSpPr>
          <p:spPr>
            <a:xfrm>
              <a:off x="541239" y="3912740"/>
              <a:ext cx="1751307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200" b="1" dirty="0">
                  <a:solidFill>
                    <a:srgbClr val="0E102D"/>
                  </a:solidFill>
                  <a:latin typeface="+mj-lt"/>
                </a:rPr>
                <a:t>Федеральная таможенная служба</a:t>
              </a:r>
            </a:p>
          </p:txBody>
        </p:sp>
        <p:pic>
          <p:nvPicPr>
            <p:cNvPr id="69" name="Picture 14" descr="ФТС.Эмблема.gif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9810" y="2776938"/>
              <a:ext cx="923552" cy="1098000"/>
            </a:xfrm>
            <a:prstGeom prst="rect">
              <a:avLst/>
            </a:prstGeom>
            <a:ln>
              <a:noFill/>
            </a:ln>
            <a:effectLst>
              <a:outerShdw algn="tl" rotWithShape="0">
                <a:srgbClr val="333333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0" name="Группа 69"/>
          <p:cNvGrpSpPr/>
          <p:nvPr/>
        </p:nvGrpSpPr>
        <p:grpSpPr>
          <a:xfrm>
            <a:off x="2153092" y="2479615"/>
            <a:ext cx="1890973" cy="1597466"/>
            <a:chOff x="2153092" y="2776938"/>
            <a:chExt cx="1890973" cy="1597466"/>
          </a:xfrm>
        </p:grpSpPr>
        <p:sp>
          <p:nvSpPr>
            <p:cNvPr id="71" name="Прямоугольник 70"/>
            <p:cNvSpPr/>
            <p:nvPr/>
          </p:nvSpPr>
          <p:spPr>
            <a:xfrm>
              <a:off x="2153092" y="3912739"/>
              <a:ext cx="1890973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200" b="1" dirty="0">
                  <a:solidFill>
                    <a:srgbClr val="0E102D"/>
                  </a:solidFill>
                  <a:latin typeface="+mj-lt"/>
                </a:rPr>
                <a:t>Федеральная служба исполнения наказаний</a:t>
              </a:r>
            </a:p>
          </p:txBody>
        </p:sp>
        <p:pic>
          <p:nvPicPr>
            <p:cNvPr id="72" name="Picture 16" descr="ГУФСИН.Эмблема.gif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39686" y="2776938"/>
              <a:ext cx="1034764" cy="1098000"/>
            </a:xfrm>
            <a:prstGeom prst="rect">
              <a:avLst/>
            </a:prstGeom>
            <a:ln>
              <a:noFill/>
            </a:ln>
            <a:effectLst>
              <a:outerShdw algn="tl" rotWithShape="0">
                <a:srgbClr val="333333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3" name="Группа 72"/>
          <p:cNvGrpSpPr/>
          <p:nvPr/>
        </p:nvGrpSpPr>
        <p:grpSpPr>
          <a:xfrm>
            <a:off x="3851831" y="2479615"/>
            <a:ext cx="1864768" cy="1597465"/>
            <a:chOff x="3851831" y="2776938"/>
            <a:chExt cx="1864768" cy="1597465"/>
          </a:xfrm>
        </p:grpSpPr>
        <p:sp>
          <p:nvSpPr>
            <p:cNvPr id="74" name="Прямоугольник 73"/>
            <p:cNvSpPr/>
            <p:nvPr/>
          </p:nvSpPr>
          <p:spPr>
            <a:xfrm>
              <a:off x="3851831" y="3912738"/>
              <a:ext cx="1864768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200" b="1" dirty="0">
                  <a:solidFill>
                    <a:srgbClr val="0E102D"/>
                  </a:solidFill>
                  <a:latin typeface="+mj-lt"/>
                </a:rPr>
                <a:t>Федеральная служба судебных приставов </a:t>
              </a:r>
            </a:p>
          </p:txBody>
        </p:sp>
        <p:pic>
          <p:nvPicPr>
            <p:cNvPr id="75" name="Picture 18" descr="ФССП.Эмблема.gif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78287" y="2776938"/>
              <a:ext cx="1018762" cy="1098000"/>
            </a:xfrm>
            <a:prstGeom prst="rect">
              <a:avLst/>
            </a:prstGeom>
            <a:ln>
              <a:noFill/>
            </a:ln>
            <a:effectLst>
              <a:outerShdw algn="tl" rotWithShape="0">
                <a:srgbClr val="333333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6" name="Группа 75"/>
          <p:cNvGrpSpPr/>
          <p:nvPr/>
        </p:nvGrpSpPr>
        <p:grpSpPr>
          <a:xfrm>
            <a:off x="5396400" y="2479615"/>
            <a:ext cx="1661792" cy="1788970"/>
            <a:chOff x="5396400" y="2776938"/>
            <a:chExt cx="1661792" cy="1788970"/>
          </a:xfrm>
        </p:grpSpPr>
        <p:sp>
          <p:nvSpPr>
            <p:cNvPr id="77" name="Прямоугольник 76"/>
            <p:cNvSpPr/>
            <p:nvPr/>
          </p:nvSpPr>
          <p:spPr>
            <a:xfrm>
              <a:off x="5396400" y="3919577"/>
              <a:ext cx="166179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200" b="1" dirty="0">
                  <a:solidFill>
                    <a:srgbClr val="0E102D"/>
                  </a:solidFill>
                  <a:latin typeface="+mj-lt"/>
                </a:rPr>
                <a:t>Прокуратура Российской Федерации</a:t>
              </a:r>
            </a:p>
          </p:txBody>
        </p:sp>
        <p:pic>
          <p:nvPicPr>
            <p:cNvPr id="78" name="Picture 20" descr="http://images.vector-images.com/104/prokuratura_emb.gif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16599" y="2776938"/>
              <a:ext cx="1021395" cy="1098000"/>
            </a:xfrm>
            <a:prstGeom prst="rect">
              <a:avLst/>
            </a:prstGeom>
            <a:ln>
              <a:noFill/>
            </a:ln>
            <a:effectLst>
              <a:outerShdw algn="tl" rotWithShape="0">
                <a:srgbClr val="333333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9" name="Группа 78"/>
          <p:cNvGrpSpPr/>
          <p:nvPr/>
        </p:nvGrpSpPr>
        <p:grpSpPr>
          <a:xfrm>
            <a:off x="6617361" y="2355726"/>
            <a:ext cx="1985400" cy="1728193"/>
            <a:chOff x="6617361" y="2653049"/>
            <a:chExt cx="1985400" cy="1728193"/>
          </a:xfrm>
        </p:grpSpPr>
        <p:sp>
          <p:nvSpPr>
            <p:cNvPr id="80" name="Прямоугольник 79"/>
            <p:cNvSpPr/>
            <p:nvPr/>
          </p:nvSpPr>
          <p:spPr>
            <a:xfrm>
              <a:off x="6617361" y="3919577"/>
              <a:ext cx="198540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200" b="1" dirty="0">
                  <a:solidFill>
                    <a:srgbClr val="0E102D"/>
                  </a:solidFill>
                  <a:latin typeface="+mj-lt"/>
                </a:rPr>
                <a:t>Следственный комитет Российской Федерации</a:t>
              </a:r>
            </a:p>
          </p:txBody>
        </p:sp>
        <p:pic>
          <p:nvPicPr>
            <p:cNvPr id="81" name="Picture 22" descr="http://biwork.ru/images/stories/2013/01/17/skp_emblema3.gif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52104" y="2653049"/>
              <a:ext cx="920124" cy="1098000"/>
            </a:xfrm>
            <a:prstGeom prst="rect">
              <a:avLst/>
            </a:prstGeom>
            <a:ln>
              <a:noFill/>
            </a:ln>
            <a:effectLst>
              <a:outerShdw algn="tl" rotWithShape="0">
                <a:srgbClr val="333333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A97F7796-C78C-4A67-9E32-430DC8EAFA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6640" y="859100"/>
            <a:ext cx="804173" cy="1206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BB539D15-D448-455A-BA5F-78C43D478C9B}"/>
              </a:ext>
            </a:extLst>
          </p:cNvPr>
          <p:cNvSpPr txBox="1"/>
          <p:nvPr/>
        </p:nvSpPr>
        <p:spPr>
          <a:xfrm>
            <a:off x="6620427" y="2100358"/>
            <a:ext cx="157273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b="1" i="0" dirty="0">
                <a:solidFill>
                  <a:srgbClr val="202122"/>
                </a:solidFill>
                <a:effectLst/>
                <a:latin typeface="+mj-lt"/>
              </a:rPr>
              <a:t>ГУНК МВД России</a:t>
            </a:r>
            <a:endParaRPr lang="ru-RU" sz="1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12468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39752" y="1525309"/>
            <a:ext cx="6768752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dirty="0">
                <a:solidFill>
                  <a:srgbClr val="FA870F"/>
                </a:solidFill>
                <a:latin typeface="+mj-lt"/>
              </a:rPr>
              <a:t>Правоохранительная деятельность </a:t>
            </a:r>
            <a:r>
              <a:rPr lang="ru-RU" sz="2600" dirty="0">
                <a:solidFill>
                  <a:srgbClr val="0E102D"/>
                </a:solidFill>
                <a:latin typeface="+mj-lt"/>
              </a:rPr>
              <a:t>– это особый вид государственной деятельности, осуществляемой с помощью применения различных правовых норм и с целью охраны правопорядка в государстве.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551599"/>
            <a:ext cx="1816021" cy="2040303"/>
          </a:xfrm>
          <a:prstGeom prst="rect">
            <a:avLst/>
          </a:prstGeom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2195736" y="843558"/>
            <a:ext cx="0" cy="3456384"/>
          </a:xfrm>
          <a:prstGeom prst="line">
            <a:avLst/>
          </a:prstGeom>
          <a:ln w="25400">
            <a:solidFill>
              <a:srgbClr val="FA870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4477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82929" y="1725364"/>
            <a:ext cx="6561071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dirty="0">
                <a:solidFill>
                  <a:srgbClr val="FA870F"/>
                </a:solidFill>
                <a:latin typeface="+mj-lt"/>
              </a:rPr>
              <a:t>Право </a:t>
            </a:r>
            <a:r>
              <a:rPr lang="ru-RU" sz="2600" dirty="0">
                <a:solidFill>
                  <a:srgbClr val="0E102D"/>
                </a:solidFill>
                <a:latin typeface="+mj-lt"/>
              </a:rPr>
              <a:t>– это система норм и правил, которые являются обязательными для соблюдения людьми и гарантированы государством.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551599"/>
            <a:ext cx="1816021" cy="2040303"/>
          </a:xfrm>
          <a:prstGeom prst="rect">
            <a:avLst/>
          </a:prstGeom>
        </p:spPr>
      </p:pic>
      <p:cxnSp>
        <p:nvCxnSpPr>
          <p:cNvPr id="10" name="Прямая соединительная линия 9"/>
          <p:cNvCxnSpPr/>
          <p:nvPr/>
        </p:nvCxnSpPr>
        <p:spPr>
          <a:xfrm>
            <a:off x="2195736" y="843558"/>
            <a:ext cx="0" cy="3456384"/>
          </a:xfrm>
          <a:prstGeom prst="line">
            <a:avLst/>
          </a:prstGeom>
          <a:ln w="25400">
            <a:solidFill>
              <a:srgbClr val="FA870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4224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512" y="-40305"/>
            <a:ext cx="9144000" cy="5164038"/>
          </a:xfrm>
          <a:prstGeom prst="rect">
            <a:avLst/>
          </a:prstGeom>
        </p:spPr>
      </p:pic>
      <p:pic>
        <p:nvPicPr>
          <p:cNvPr id="7178" name="Picture 10" descr="http://auto.vercity.ru/img/driving-school/signs/kazakhstan/5/5.16.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0730" y="357988"/>
            <a:ext cx="687637" cy="1779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0" descr="http://auto.vercity.ru/img/driving-school/signs/kazakhstan/5/5.16.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3162" y="3197249"/>
            <a:ext cx="687637" cy="1779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788"/>
          <a:stretch/>
        </p:blipFill>
        <p:spPr>
          <a:xfrm flipH="1">
            <a:off x="5364088" y="0"/>
            <a:ext cx="873156" cy="2265686"/>
          </a:xfrm>
          <a:prstGeom prst="rect">
            <a:avLst/>
          </a:prstGeom>
        </p:spPr>
      </p:pic>
      <p:grpSp>
        <p:nvGrpSpPr>
          <p:cNvPr id="26" name="Группа 25"/>
          <p:cNvGrpSpPr/>
          <p:nvPr/>
        </p:nvGrpSpPr>
        <p:grpSpPr>
          <a:xfrm>
            <a:off x="2079554" y="342124"/>
            <a:ext cx="448388" cy="1795428"/>
            <a:chOff x="2079554" y="342124"/>
            <a:chExt cx="448388" cy="1795428"/>
          </a:xfrm>
        </p:grpSpPr>
        <p:pic>
          <p:nvPicPr>
            <p:cNvPr id="35" name="Picture 10" descr="http://auto.vercity.ru/img/driving-school/signs/kazakhstan/5/5.16.1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24" r="36561"/>
            <a:stretch/>
          </p:blipFill>
          <p:spPr bwMode="auto">
            <a:xfrm>
              <a:off x="2195736" y="357989"/>
              <a:ext cx="216024" cy="1779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Рисунок 35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750" r="20544"/>
            <a:stretch/>
          </p:blipFill>
          <p:spPr>
            <a:xfrm>
              <a:off x="2079554" y="342124"/>
              <a:ext cx="448388" cy="790719"/>
            </a:xfrm>
            <a:prstGeom prst="rect">
              <a:avLst/>
            </a:prstGeom>
          </p:spPr>
        </p:pic>
      </p:grpSp>
      <p:grpSp>
        <p:nvGrpSpPr>
          <p:cNvPr id="38" name="Группа 37"/>
          <p:cNvGrpSpPr/>
          <p:nvPr/>
        </p:nvGrpSpPr>
        <p:grpSpPr>
          <a:xfrm flipH="1">
            <a:off x="5773612" y="2997337"/>
            <a:ext cx="448388" cy="1795428"/>
            <a:chOff x="2079554" y="342124"/>
            <a:chExt cx="448388" cy="1795428"/>
          </a:xfrm>
        </p:grpSpPr>
        <p:pic>
          <p:nvPicPr>
            <p:cNvPr id="39" name="Picture 10" descr="http://auto.vercity.ru/img/driving-school/signs/kazakhstan/5/5.16.1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24" r="36561"/>
            <a:stretch/>
          </p:blipFill>
          <p:spPr bwMode="auto">
            <a:xfrm>
              <a:off x="2195736" y="357989"/>
              <a:ext cx="216024" cy="1779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Рисунок 39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750" r="20544"/>
            <a:stretch/>
          </p:blipFill>
          <p:spPr>
            <a:xfrm>
              <a:off x="2079554" y="342124"/>
              <a:ext cx="448388" cy="790719"/>
            </a:xfrm>
            <a:prstGeom prst="rect">
              <a:avLst/>
            </a:prstGeom>
          </p:spPr>
        </p:pic>
      </p:grpSp>
      <p:grpSp>
        <p:nvGrpSpPr>
          <p:cNvPr id="27" name="Группа 26"/>
          <p:cNvGrpSpPr/>
          <p:nvPr/>
        </p:nvGrpSpPr>
        <p:grpSpPr>
          <a:xfrm>
            <a:off x="6427824" y="195486"/>
            <a:ext cx="2160240" cy="1343597"/>
            <a:chOff x="5550335" y="261115"/>
            <a:chExt cx="2160240" cy="1343597"/>
          </a:xfrm>
        </p:grpSpPr>
        <p:grpSp>
          <p:nvGrpSpPr>
            <p:cNvPr id="47" name="Группа 46"/>
            <p:cNvGrpSpPr/>
            <p:nvPr/>
          </p:nvGrpSpPr>
          <p:grpSpPr>
            <a:xfrm>
              <a:off x="5550335" y="261115"/>
              <a:ext cx="2160240" cy="1343597"/>
              <a:chOff x="5609542" y="125909"/>
              <a:chExt cx="3534457" cy="1343597"/>
            </a:xfrm>
          </p:grpSpPr>
          <p:sp>
            <p:nvSpPr>
              <p:cNvPr id="48" name="Выноска-облако 47"/>
              <p:cNvSpPr/>
              <p:nvPr/>
            </p:nvSpPr>
            <p:spPr>
              <a:xfrm>
                <a:off x="5609542" y="125909"/>
                <a:ext cx="3534457" cy="1343597"/>
              </a:xfrm>
              <a:prstGeom prst="cloudCallout">
                <a:avLst>
                  <a:gd name="adj1" fmla="val -64386"/>
                  <a:gd name="adj2" fmla="val -44399"/>
                </a:avLst>
              </a:prstGeom>
              <a:solidFill>
                <a:sysClr val="window" lastClr="FFFFFF"/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85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3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6008090" y="404759"/>
                <a:ext cx="2913051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685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35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F Centro Slab Pro (Заголовки)"/>
                </a:endParaRPr>
              </a:p>
            </p:txBody>
          </p:sp>
        </p:grpSp>
        <p:pic>
          <p:nvPicPr>
            <p:cNvPr id="50" name="Picture 2" descr="http://vsenalogi.com/wp-content/uploads/2015/02/%D1%88%D1%82%D1%80%D0%B0%D1%84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79874" y="405099"/>
              <a:ext cx="1501162" cy="1024323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4" name="Рисунок 5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0461" y="451949"/>
            <a:ext cx="728697" cy="1688752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2943856"/>
            <a:ext cx="728545" cy="168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974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1.85185E-6 L 0.08108 0.4861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41" y="244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www.pubzi.com/f/th-lightning-bol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58115">
            <a:off x="964608" y="120532"/>
            <a:ext cx="2582891" cy="3741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96846">
            <a:off x="4910179" y="241350"/>
            <a:ext cx="3321000" cy="3321000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 rot="19032687">
            <a:off x="663027" y="821349"/>
            <a:ext cx="2077466" cy="140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37185">
              <a:lnSpc>
                <a:spcPct val="115000"/>
              </a:lnSpc>
            </a:pPr>
            <a:r>
              <a:rPr lang="ru-RU" sz="1800">
                <a:latin typeface="DS Greece" panose="03030000000000000000" pitchFamily="66" charset="-52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5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337185">
              <a:lnSpc>
                <a:spcPct val="115000"/>
              </a:lnSpc>
            </a:pPr>
            <a:r>
              <a:rPr lang="ru-RU" sz="3600" b="1">
                <a:latin typeface="DS Greece" panose="03030000000000000000" pitchFamily="66" charset="-52"/>
                <a:ea typeface="Calibri" panose="020F0502020204030204" pitchFamily="34" charset="0"/>
                <a:cs typeface="Times New Roman" panose="02020603050405020304" pitchFamily="18" charset="0"/>
              </a:rPr>
              <a:t>ТАЛАНТ</a:t>
            </a:r>
            <a:r>
              <a:rPr lang="ru-RU" sz="1800">
                <a:latin typeface="DS Greece" panose="03030000000000000000" pitchFamily="66" charset="-52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013">
                <a:latin typeface="DS Greece" panose="03030000000000000000" pitchFamily="66" charset="-52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2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337185">
              <a:lnSpc>
                <a:spcPct val="115000"/>
              </a:lnSpc>
            </a:pPr>
            <a:r>
              <a:rPr lang="ru-RU" sz="1013">
                <a:latin typeface="DS Greece" panose="03030000000000000000" pitchFamily="66" charset="-52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2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4879" y="3352762"/>
            <a:ext cx="2528321" cy="13441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03" y="3208564"/>
            <a:ext cx="2071429" cy="14571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6722" y="3317704"/>
            <a:ext cx="2028572" cy="1414286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491" y="3347831"/>
            <a:ext cx="1246673" cy="1323000"/>
          </a:xfrm>
          <a:prstGeom prst="rect">
            <a:avLst/>
          </a:prstGeom>
        </p:spPr>
      </p:pic>
      <p:sp>
        <p:nvSpPr>
          <p:cNvPr id="30" name="Прямоугольник 29"/>
          <p:cNvSpPr/>
          <p:nvPr/>
        </p:nvSpPr>
        <p:spPr>
          <a:xfrm rot="2584010">
            <a:off x="6207810" y="1102388"/>
            <a:ext cx="2576194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37185">
              <a:lnSpc>
                <a:spcPct val="115000"/>
              </a:lnSpc>
            </a:pPr>
            <a:r>
              <a:rPr lang="ru-RU" sz="3600" b="1">
                <a:latin typeface="DS Greece" panose="03030000000000000000" pitchFamily="66" charset="-52"/>
                <a:ea typeface="Calibri" panose="020F0502020204030204" pitchFamily="34" charset="0"/>
                <a:cs typeface="Times New Roman" panose="02020603050405020304" pitchFamily="18" charset="0"/>
              </a:rPr>
              <a:t>УМЕНИЕ</a:t>
            </a:r>
            <a:endParaRPr lang="ru-RU" sz="3600" b="1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8245" y="430518"/>
            <a:ext cx="3915000" cy="2930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2792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3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Picture 12" descr="http://abali.ru/wp-content/uploads/2012/09/russia_flag_with_flagpole_640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37" r="30307"/>
          <a:stretch/>
        </p:blipFill>
        <p:spPr bwMode="auto">
          <a:xfrm>
            <a:off x="539552" y="699542"/>
            <a:ext cx="662845" cy="4106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4" descr="http://webtort.ru/graphics/icons/icons/ukazateli/ukazateli13/derevjannyj_ukazatel_s_listom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1647" y="3494400"/>
            <a:ext cx="2007881" cy="167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10" descr="http://dic.academic.ru/pictures/wiki/files/80/P_culture.svg"/>
          <p:cNvSpPr>
            <a:spLocks noChangeAspect="1" noChangeArrowheads="1"/>
          </p:cNvSpPr>
          <p:nvPr/>
        </p:nvSpPr>
        <p:spPr bwMode="auto">
          <a:xfrm>
            <a:off x="5972715" y="4553997"/>
            <a:ext cx="3103191" cy="310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ru-RU" sz="1350" dirty="0">
              <a:solidFill>
                <a:prstClr val="black"/>
              </a:solidFill>
            </a:endParaRPr>
          </a:p>
        </p:txBody>
      </p:sp>
      <p:pic>
        <p:nvPicPr>
          <p:cNvPr id="6146" name="Picture 2" descr="http://galerey-room.ru/images/005031_141764343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103" y="3326576"/>
            <a:ext cx="2053475" cy="1842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40"/>
          <p:cNvSpPr txBox="1"/>
          <p:nvPr/>
        </p:nvSpPr>
        <p:spPr>
          <a:xfrm rot="640521">
            <a:off x="7656747" y="3777893"/>
            <a:ext cx="7939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ru-RU" sz="2000" b="1" dirty="0">
                <a:solidFill>
                  <a:prstClr val="black"/>
                </a:solidFill>
              </a:rPr>
              <a:t>СУД</a:t>
            </a:r>
          </a:p>
        </p:txBody>
      </p:sp>
      <p:pic>
        <p:nvPicPr>
          <p:cNvPr id="53" name="Рисунок 5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2943856"/>
            <a:ext cx="728545" cy="1688400"/>
          </a:xfrm>
          <a:prstGeom prst="rect">
            <a:avLst/>
          </a:prstGeom>
        </p:spPr>
      </p:pic>
      <p:grpSp>
        <p:nvGrpSpPr>
          <p:cNvPr id="11" name="Группа 10"/>
          <p:cNvGrpSpPr/>
          <p:nvPr/>
        </p:nvGrpSpPr>
        <p:grpSpPr>
          <a:xfrm>
            <a:off x="1493572" y="524109"/>
            <a:ext cx="2318557" cy="1577177"/>
            <a:chOff x="1534773" y="-173900"/>
            <a:chExt cx="2419638" cy="1851456"/>
          </a:xfrm>
        </p:grpSpPr>
        <p:sp>
          <p:nvSpPr>
            <p:cNvPr id="55" name="Выноска-облако 54"/>
            <p:cNvSpPr/>
            <p:nvPr/>
          </p:nvSpPr>
          <p:spPr>
            <a:xfrm>
              <a:off x="1534773" y="-173900"/>
              <a:ext cx="2419638" cy="1851456"/>
            </a:xfrm>
            <a:prstGeom prst="cloudCallout">
              <a:avLst>
                <a:gd name="adj1" fmla="val -51864"/>
                <a:gd name="adj2" fmla="val 126052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7" name="Рисунок 5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2751" y="-80354"/>
              <a:ext cx="2323680" cy="1651398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58" name="Группа 57"/>
          <p:cNvGrpSpPr/>
          <p:nvPr/>
        </p:nvGrpSpPr>
        <p:grpSpPr>
          <a:xfrm>
            <a:off x="1819606" y="2335143"/>
            <a:ext cx="2200875" cy="1801399"/>
            <a:chOff x="2785964" y="1743816"/>
            <a:chExt cx="2200875" cy="1801399"/>
          </a:xfrm>
        </p:grpSpPr>
        <p:sp>
          <p:nvSpPr>
            <p:cNvPr id="59" name="Выноска-облако 58"/>
            <p:cNvSpPr/>
            <p:nvPr/>
          </p:nvSpPr>
          <p:spPr>
            <a:xfrm>
              <a:off x="2785964" y="1743816"/>
              <a:ext cx="2200875" cy="1801399"/>
            </a:xfrm>
            <a:prstGeom prst="cloudCallout">
              <a:avLst>
                <a:gd name="adj1" fmla="val -61249"/>
                <a:gd name="adj2" fmla="val 16347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0" name="Picture 2" descr="http://noviny.su/i/smi/kirgizia_2010_23111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6306" y="1816266"/>
              <a:ext cx="2200533" cy="1654984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01237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915816" y="699542"/>
            <a:ext cx="3312368" cy="46166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Arial" pitchFamily="34" charset="0"/>
                <a:cs typeface="Arial" pitchFamily="34" charset="0"/>
              </a:rPr>
              <a:t>Юридические факты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11560" y="1695737"/>
            <a:ext cx="2160240" cy="43088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200" dirty="0">
                <a:latin typeface="Arial" pitchFamily="34" charset="0"/>
                <a:cs typeface="Arial" pitchFamily="34" charset="0"/>
              </a:rPr>
              <a:t>События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444208" y="1695736"/>
            <a:ext cx="2160240" cy="43088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200" dirty="0">
                <a:latin typeface="Arial" pitchFamily="34" charset="0"/>
                <a:cs typeface="Arial" pitchFamily="34" charset="0"/>
              </a:rPr>
              <a:t>Действия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29683" y="1695737"/>
            <a:ext cx="2160240" cy="43088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200" dirty="0">
                <a:latin typeface="Arial" pitchFamily="34" charset="0"/>
                <a:cs typeface="Arial" pitchFamily="34" charset="0"/>
              </a:rPr>
              <a:t>Состояния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699792" y="2784638"/>
            <a:ext cx="2160240" cy="400110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Arial" pitchFamily="34" charset="0"/>
                <a:cs typeface="Arial" pitchFamily="34" charset="0"/>
              </a:rPr>
              <a:t>Правомерные</a:t>
            </a:r>
            <a:endParaRPr lang="ru-RU" sz="2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51054" y="2784638"/>
            <a:ext cx="2160240" cy="40011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Arial" pitchFamily="34" charset="0"/>
                <a:cs typeface="Arial" pitchFamily="34" charset="0"/>
              </a:rPr>
              <a:t>Неправомерные</a:t>
            </a:r>
            <a:endParaRPr lang="ru-RU" sz="2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11560" y="3714099"/>
            <a:ext cx="1728192" cy="646331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Arial" pitchFamily="34" charset="0"/>
                <a:cs typeface="Arial" pitchFamily="34" charset="0"/>
              </a:rPr>
              <a:t>Юридические акты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717354" y="3714099"/>
            <a:ext cx="1728192" cy="646331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Arial" pitchFamily="34" charset="0"/>
                <a:cs typeface="Arial" pitchFamily="34" charset="0"/>
              </a:rPr>
              <a:t>Юридические поступки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148064" y="3714099"/>
            <a:ext cx="1440160" cy="64633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ru-RU" sz="900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dirty="0">
                <a:latin typeface="Arial" pitchFamily="34" charset="0"/>
                <a:cs typeface="Arial" pitchFamily="34" charset="0"/>
              </a:rPr>
              <a:t>Проступки</a:t>
            </a:r>
          </a:p>
          <a:p>
            <a:pPr algn="ctr"/>
            <a:endParaRPr lang="ru-RU" sz="9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883102" y="3714098"/>
            <a:ext cx="1728192" cy="64633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ru-RU" sz="900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dirty="0">
                <a:latin typeface="Arial" pitchFamily="34" charset="0"/>
                <a:cs typeface="Arial" pitchFamily="34" charset="0"/>
              </a:rPr>
              <a:t>Преступления</a:t>
            </a:r>
          </a:p>
          <a:p>
            <a:pPr algn="ctr"/>
            <a:endParaRPr lang="ru-RU" sz="9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7" name="Прямая со стрелкой 16"/>
          <p:cNvCxnSpPr>
            <a:stCxn id="5" idx="2"/>
          </p:cNvCxnSpPr>
          <p:nvPr/>
        </p:nvCxnSpPr>
        <p:spPr>
          <a:xfrm>
            <a:off x="4572000" y="1161207"/>
            <a:ext cx="0" cy="534529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>
            <a:stCxn id="5" idx="2"/>
            <a:endCxn id="7" idx="0"/>
          </p:cNvCxnSpPr>
          <p:nvPr/>
        </p:nvCxnSpPr>
        <p:spPr>
          <a:xfrm>
            <a:off x="4572000" y="1161207"/>
            <a:ext cx="2952328" cy="534529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>
            <a:stCxn id="5" idx="2"/>
            <a:endCxn id="6" idx="0"/>
          </p:cNvCxnSpPr>
          <p:nvPr/>
        </p:nvCxnSpPr>
        <p:spPr>
          <a:xfrm flipH="1">
            <a:off x="1691680" y="1161207"/>
            <a:ext cx="2880320" cy="53453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>
            <a:stCxn id="7" idx="2"/>
            <a:endCxn id="11" idx="0"/>
          </p:cNvCxnSpPr>
          <p:nvPr/>
        </p:nvCxnSpPr>
        <p:spPr>
          <a:xfrm>
            <a:off x="7524328" y="2126623"/>
            <a:ext cx="6846" cy="658015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>
            <a:stCxn id="7" idx="2"/>
            <a:endCxn id="10" idx="0"/>
          </p:cNvCxnSpPr>
          <p:nvPr/>
        </p:nvCxnSpPr>
        <p:spPr>
          <a:xfrm flipH="1">
            <a:off x="3779912" y="2126623"/>
            <a:ext cx="3744416" cy="658015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>
            <a:stCxn id="11" idx="2"/>
            <a:endCxn id="15" idx="0"/>
          </p:cNvCxnSpPr>
          <p:nvPr/>
        </p:nvCxnSpPr>
        <p:spPr>
          <a:xfrm>
            <a:off x="7531174" y="3184748"/>
            <a:ext cx="216024" cy="52935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>
            <a:stCxn id="11" idx="2"/>
            <a:endCxn id="14" idx="0"/>
          </p:cNvCxnSpPr>
          <p:nvPr/>
        </p:nvCxnSpPr>
        <p:spPr>
          <a:xfrm flipH="1">
            <a:off x="5868144" y="3184748"/>
            <a:ext cx="1663030" cy="529351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 стрелкой 38"/>
          <p:cNvCxnSpPr>
            <a:stCxn id="10" idx="2"/>
            <a:endCxn id="13" idx="0"/>
          </p:cNvCxnSpPr>
          <p:nvPr/>
        </p:nvCxnSpPr>
        <p:spPr>
          <a:xfrm flipH="1">
            <a:off x="3581450" y="3184748"/>
            <a:ext cx="198462" cy="529351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 стрелкой 41"/>
          <p:cNvCxnSpPr>
            <a:stCxn id="10" idx="2"/>
            <a:endCxn id="12" idx="0"/>
          </p:cNvCxnSpPr>
          <p:nvPr/>
        </p:nvCxnSpPr>
        <p:spPr>
          <a:xfrm flipH="1">
            <a:off x="1475656" y="3184748"/>
            <a:ext cx="2304256" cy="529351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6244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4" grpId="0" animBg="1"/>
      <p:bldP spid="1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59833" y="555526"/>
            <a:ext cx="3024335" cy="43088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200" dirty="0">
                <a:latin typeface="Arial" pitchFamily="34" charset="0"/>
                <a:cs typeface="Arial" pitchFamily="34" charset="0"/>
              </a:rPr>
              <a:t>Субъекты права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83568" y="1547669"/>
            <a:ext cx="2592288" cy="40011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Arial" pitchFamily="34" charset="0"/>
                <a:cs typeface="Arial" pitchFamily="34" charset="0"/>
              </a:rPr>
              <a:t>Физические лица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880526" y="1547669"/>
            <a:ext cx="2592288" cy="40011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Arial" pitchFamily="34" charset="0"/>
                <a:cs typeface="Arial" pitchFamily="34" charset="0"/>
              </a:rPr>
              <a:t>Организации</a:t>
            </a:r>
          </a:p>
        </p:txBody>
      </p:sp>
      <p:cxnSp>
        <p:nvCxnSpPr>
          <p:cNvPr id="9" name="Прямая со стрелкой 8"/>
          <p:cNvCxnSpPr>
            <a:stCxn id="5" idx="2"/>
            <a:endCxn id="6" idx="0"/>
          </p:cNvCxnSpPr>
          <p:nvPr/>
        </p:nvCxnSpPr>
        <p:spPr>
          <a:xfrm flipH="1">
            <a:off x="1979712" y="986413"/>
            <a:ext cx="2592289" cy="561256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>
            <a:stCxn id="5" idx="2"/>
            <a:endCxn id="7" idx="0"/>
          </p:cNvCxnSpPr>
          <p:nvPr/>
        </p:nvCxnSpPr>
        <p:spPr>
          <a:xfrm>
            <a:off x="4572001" y="986413"/>
            <a:ext cx="2604669" cy="561256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83568" y="2560082"/>
            <a:ext cx="2514089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Arial" pitchFamily="34" charset="0"/>
                <a:cs typeface="Arial" pitchFamily="34" charset="0"/>
              </a:rPr>
              <a:t>Юридические лица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635896" y="2555796"/>
            <a:ext cx="2010033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Arial" pitchFamily="34" charset="0"/>
                <a:cs typeface="Arial" pitchFamily="34" charset="0"/>
              </a:rPr>
              <a:t>Государство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228183" y="2556401"/>
            <a:ext cx="2244631" cy="6463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Arial" pitchFamily="34" charset="0"/>
                <a:cs typeface="Arial" pitchFamily="34" charset="0"/>
              </a:rPr>
              <a:t>Субъекты федерации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228183" y="3480157"/>
            <a:ext cx="2280141" cy="6463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Arial" pitchFamily="34" charset="0"/>
                <a:cs typeface="Arial" pitchFamily="34" charset="0"/>
              </a:rPr>
              <a:t>Муниципальные образования</a:t>
            </a:r>
          </a:p>
        </p:txBody>
      </p:sp>
      <p:cxnSp>
        <p:nvCxnSpPr>
          <p:cNvPr id="17" name="Прямая со стрелкой 16"/>
          <p:cNvCxnSpPr>
            <a:stCxn id="7" idx="2"/>
            <a:endCxn id="13" idx="0"/>
          </p:cNvCxnSpPr>
          <p:nvPr/>
        </p:nvCxnSpPr>
        <p:spPr>
          <a:xfrm flipH="1">
            <a:off x="1940613" y="1947779"/>
            <a:ext cx="5236057" cy="612303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>
            <a:stCxn id="7" idx="2"/>
            <a:endCxn id="14" idx="0"/>
          </p:cNvCxnSpPr>
          <p:nvPr/>
        </p:nvCxnSpPr>
        <p:spPr>
          <a:xfrm flipH="1">
            <a:off x="4640913" y="1947779"/>
            <a:ext cx="2535757" cy="608017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Соединительная линия уступом 25"/>
          <p:cNvCxnSpPr>
            <a:stCxn id="7" idx="3"/>
            <a:endCxn id="15" idx="3"/>
          </p:cNvCxnSpPr>
          <p:nvPr/>
        </p:nvCxnSpPr>
        <p:spPr>
          <a:xfrm>
            <a:off x="8472814" y="1747724"/>
            <a:ext cx="12700" cy="1131843"/>
          </a:xfrm>
          <a:prstGeom prst="bentConnector3">
            <a:avLst>
              <a:gd name="adj1" fmla="val 1575000"/>
            </a:avLst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Соединительная линия уступом 29"/>
          <p:cNvCxnSpPr>
            <a:endCxn id="16" idx="3"/>
          </p:cNvCxnSpPr>
          <p:nvPr/>
        </p:nvCxnSpPr>
        <p:spPr>
          <a:xfrm rot="5400000">
            <a:off x="8130512" y="3257378"/>
            <a:ext cx="923757" cy="168132"/>
          </a:xfrm>
          <a:prstGeom prst="bentConnector2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354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2872120" y="1265548"/>
            <a:ext cx="8456446" cy="3393765"/>
            <a:chOff x="3493911" y="1120204"/>
            <a:chExt cx="8456446" cy="3393765"/>
          </a:xfrm>
        </p:grpSpPr>
        <p:sp>
          <p:nvSpPr>
            <p:cNvPr id="25" name="Прямоугольник 24"/>
            <p:cNvSpPr/>
            <p:nvPr/>
          </p:nvSpPr>
          <p:spPr>
            <a:xfrm>
              <a:off x="3493911" y="1120204"/>
              <a:ext cx="1509847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ru-RU" dirty="0">
                  <a:solidFill>
                    <a:srgbClr val="0E102D"/>
                  </a:solidFill>
                  <a:effectLst/>
                  <a:latin typeface="+mj-lt"/>
                </a:rPr>
                <a:t>штраф;</a:t>
              </a:r>
              <a:endParaRPr lang="ru-RU" sz="1600" dirty="0">
                <a:solidFill>
                  <a:srgbClr val="0E102D"/>
                </a:solidFill>
                <a:effectLst/>
                <a:latin typeface="+mj-lt"/>
              </a:endParaRPr>
            </a:p>
          </p:txBody>
        </p:sp>
        <p:sp>
          <p:nvSpPr>
            <p:cNvPr id="26" name="Прямоугольник 25"/>
            <p:cNvSpPr/>
            <p:nvPr/>
          </p:nvSpPr>
          <p:spPr>
            <a:xfrm>
              <a:off x="3493911" y="1470800"/>
              <a:ext cx="592150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ru-RU" dirty="0">
                  <a:solidFill>
                    <a:srgbClr val="0E102D"/>
                  </a:solidFill>
                  <a:effectLst/>
                  <a:latin typeface="+mj-lt"/>
                </a:rPr>
                <a:t>лишение права занимать определённые должности или заниматься определённой деятельностью;</a:t>
              </a:r>
              <a:endParaRPr lang="ru-RU" sz="1600" dirty="0">
                <a:solidFill>
                  <a:srgbClr val="0E102D"/>
                </a:solidFill>
                <a:effectLst/>
                <a:latin typeface="+mj-lt"/>
              </a:endParaRPr>
            </a:p>
          </p:txBody>
        </p:sp>
        <p:sp>
          <p:nvSpPr>
            <p:cNvPr id="27" name="Прямоугольник 26"/>
            <p:cNvSpPr/>
            <p:nvPr/>
          </p:nvSpPr>
          <p:spPr>
            <a:xfrm>
              <a:off x="3493911" y="2129373"/>
              <a:ext cx="4604104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ru-RU" dirty="0">
                  <a:solidFill>
                    <a:srgbClr val="0E102D"/>
                  </a:solidFill>
                  <a:effectLst/>
                  <a:latin typeface="+mj-lt"/>
                </a:rPr>
                <a:t>исправительные работы;</a:t>
              </a:r>
              <a:endParaRPr lang="ru-RU" sz="1600" dirty="0">
                <a:solidFill>
                  <a:srgbClr val="0E102D"/>
                </a:solidFill>
                <a:effectLst/>
                <a:latin typeface="+mj-lt"/>
              </a:endParaRPr>
            </a:p>
          </p:txBody>
        </p:sp>
        <p:sp>
          <p:nvSpPr>
            <p:cNvPr id="28" name="Прямоугольник 27"/>
            <p:cNvSpPr/>
            <p:nvPr/>
          </p:nvSpPr>
          <p:spPr>
            <a:xfrm>
              <a:off x="3505460" y="2548451"/>
              <a:ext cx="464146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ru-RU" dirty="0">
                  <a:solidFill>
                    <a:srgbClr val="0E102D"/>
                  </a:solidFill>
                  <a:effectLst/>
                  <a:latin typeface="+mj-lt"/>
                </a:rPr>
                <a:t>ограничение свободы;</a:t>
              </a:r>
              <a:endParaRPr lang="ru-RU" sz="1600" dirty="0">
                <a:solidFill>
                  <a:srgbClr val="0E102D"/>
                </a:solidFill>
                <a:effectLst/>
                <a:latin typeface="+mj-lt"/>
              </a:endParaRPr>
            </a:p>
          </p:txBody>
        </p:sp>
        <p:sp>
          <p:nvSpPr>
            <p:cNvPr id="29" name="Прямоугольник 28"/>
            <p:cNvSpPr/>
            <p:nvPr/>
          </p:nvSpPr>
          <p:spPr>
            <a:xfrm>
              <a:off x="3505460" y="2968365"/>
              <a:ext cx="499453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ru-RU" dirty="0">
                  <a:solidFill>
                    <a:srgbClr val="0E102D"/>
                  </a:solidFill>
                  <a:effectLst/>
                  <a:latin typeface="+mj-lt"/>
                </a:rPr>
                <a:t>принудительные работы;</a:t>
              </a:r>
              <a:endParaRPr lang="ru-RU" sz="1600" dirty="0">
                <a:solidFill>
                  <a:srgbClr val="0E102D"/>
                </a:solidFill>
                <a:effectLst/>
                <a:latin typeface="+mj-lt"/>
              </a:endParaRPr>
            </a:p>
          </p:txBody>
        </p:sp>
        <p:sp>
          <p:nvSpPr>
            <p:cNvPr id="30" name="Прямоугольник 29"/>
            <p:cNvSpPr/>
            <p:nvPr/>
          </p:nvSpPr>
          <p:spPr>
            <a:xfrm>
              <a:off x="3493911" y="3388279"/>
              <a:ext cx="8091147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ru-RU" dirty="0">
                  <a:solidFill>
                    <a:srgbClr val="0E102D"/>
                  </a:solidFill>
                  <a:effectLst/>
                  <a:latin typeface="+mj-lt"/>
                </a:rPr>
                <a:t>лишение свободы на определённый срок;</a:t>
              </a:r>
              <a:endParaRPr lang="ru-RU" sz="1600" dirty="0">
                <a:solidFill>
                  <a:srgbClr val="0E102D"/>
                </a:solidFill>
                <a:effectLst/>
                <a:latin typeface="+mj-lt"/>
              </a:endParaRPr>
            </a:p>
          </p:txBody>
        </p:sp>
        <p:sp>
          <p:nvSpPr>
            <p:cNvPr id="31" name="Прямоугольник 30"/>
            <p:cNvSpPr/>
            <p:nvPr/>
          </p:nvSpPr>
          <p:spPr>
            <a:xfrm>
              <a:off x="3493911" y="3775571"/>
              <a:ext cx="8456446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ru-RU" dirty="0">
                  <a:solidFill>
                    <a:srgbClr val="0E102D"/>
                  </a:solidFill>
                  <a:effectLst/>
                  <a:latin typeface="+mj-lt"/>
                </a:rPr>
                <a:t>пожизненное лишение свободы;</a:t>
              </a:r>
              <a:endParaRPr lang="ru-RU" sz="1600" dirty="0">
                <a:solidFill>
                  <a:srgbClr val="0E102D"/>
                </a:solidFill>
                <a:effectLst/>
                <a:latin typeface="+mj-lt"/>
              </a:endParaRPr>
            </a:p>
          </p:txBody>
        </p:sp>
        <p:sp>
          <p:nvSpPr>
            <p:cNvPr id="32" name="Прямоугольник 31"/>
            <p:cNvSpPr/>
            <p:nvPr/>
          </p:nvSpPr>
          <p:spPr>
            <a:xfrm>
              <a:off x="3493911" y="4144637"/>
              <a:ext cx="8456446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ru-RU" dirty="0">
                  <a:solidFill>
                    <a:srgbClr val="0E102D"/>
                  </a:solidFill>
                  <a:effectLst/>
                  <a:latin typeface="+mj-lt"/>
                </a:rPr>
                <a:t>смертная казнь.</a:t>
              </a:r>
              <a:endParaRPr lang="ru-RU" sz="1600" dirty="0">
                <a:solidFill>
                  <a:srgbClr val="0E102D"/>
                </a:solidFill>
                <a:effectLst/>
                <a:latin typeface="+mj-lt"/>
              </a:endParaRP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2872120" y="267494"/>
            <a:ext cx="33997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Меры наказания:</a:t>
            </a:r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>
            <a:off x="480641" y="915566"/>
            <a:ext cx="8195047" cy="0"/>
          </a:xfrm>
          <a:prstGeom prst="line">
            <a:avLst/>
          </a:prstGeom>
          <a:ln w="15875">
            <a:solidFill>
              <a:srgbClr val="0E102D">
                <a:alpha val="25000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12" descr="http://abali.ru/wp-content/uploads/2012/09/russia_flag_with_flagpole_640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37" r="30307"/>
          <a:stretch/>
        </p:blipFill>
        <p:spPr bwMode="auto">
          <a:xfrm>
            <a:off x="539552" y="699542"/>
            <a:ext cx="662845" cy="4106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http://galerey-room.ru/images/005031_141764343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103" y="3326576"/>
            <a:ext cx="2053475" cy="1842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4106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33"/>
          <p:cNvSpPr txBox="1"/>
          <p:nvPr/>
        </p:nvSpPr>
        <p:spPr>
          <a:xfrm>
            <a:off x="2872120" y="267494"/>
            <a:ext cx="33997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Функции права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1800544" y="885568"/>
            <a:ext cx="75416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FA870F"/>
                </a:solidFill>
                <a:latin typeface="+mj-lt"/>
              </a:rPr>
              <a:t>Регулятивная функция </a:t>
            </a:r>
            <a:r>
              <a:rPr lang="ru-RU" dirty="0">
                <a:solidFill>
                  <a:srgbClr val="0E102D"/>
                </a:solidFill>
                <a:latin typeface="+mj-lt"/>
              </a:rPr>
              <a:t>–</a:t>
            </a:r>
            <a:r>
              <a:rPr lang="ru-RU" dirty="0">
                <a:solidFill>
                  <a:srgbClr val="FA870F"/>
                </a:solidFill>
                <a:latin typeface="+mj-lt"/>
              </a:rPr>
              <a:t> </a:t>
            </a:r>
            <a:r>
              <a:rPr lang="ru-RU" dirty="0">
                <a:solidFill>
                  <a:srgbClr val="0E102D"/>
                </a:solidFill>
                <a:latin typeface="+mj-lt"/>
              </a:rPr>
              <a:t>выражается в воздействии права на общественные отношения путём определения правил поведения людей в различных ситуациях. 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1800544" y="2021292"/>
            <a:ext cx="711870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FA870F"/>
                </a:solidFill>
                <a:latin typeface="+mj-lt"/>
              </a:rPr>
              <a:t>Охранительная функция </a:t>
            </a:r>
            <a:r>
              <a:rPr lang="ru-RU" dirty="0">
                <a:solidFill>
                  <a:srgbClr val="0E102D"/>
                </a:solidFill>
                <a:latin typeface="+mj-lt"/>
              </a:rPr>
              <a:t>– направлена на охрану наиболее значимых общественных отношений, реализуется путём применения специальных правовых норм. 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1800544" y="3270777"/>
            <a:ext cx="69143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FA870F"/>
                </a:solidFill>
                <a:latin typeface="+mj-lt"/>
              </a:rPr>
              <a:t>Оценочная функция </a:t>
            </a:r>
            <a:r>
              <a:rPr lang="ru-RU" dirty="0">
                <a:solidFill>
                  <a:srgbClr val="0E102D"/>
                </a:solidFill>
                <a:latin typeface="+mj-lt"/>
              </a:rPr>
              <a:t>– позволяет нормам права выступать в качестве критерия оценки чьих-либо поступков.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1801860" y="4099997"/>
            <a:ext cx="705655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FA870F"/>
                </a:solidFill>
                <a:latin typeface="+mj-lt"/>
              </a:rPr>
              <a:t>Воспитательная функция </a:t>
            </a:r>
            <a:r>
              <a:rPr lang="ru-RU" dirty="0">
                <a:solidFill>
                  <a:srgbClr val="0E102D"/>
                </a:solidFill>
                <a:latin typeface="+mj-lt"/>
              </a:rPr>
              <a:t>–</a:t>
            </a:r>
            <a:r>
              <a:rPr lang="ru-RU" dirty="0">
                <a:solidFill>
                  <a:srgbClr val="FA870F"/>
                </a:solidFill>
                <a:latin typeface="+mj-lt"/>
              </a:rPr>
              <a:t> </a:t>
            </a:r>
            <a:r>
              <a:rPr lang="ru-RU" dirty="0">
                <a:solidFill>
                  <a:srgbClr val="0E102D"/>
                </a:solidFill>
                <a:latin typeface="+mj-lt"/>
              </a:rPr>
              <a:t>право воздействует на поведение людей и призвано воспитывать в людях справедливость, добро, гуманность и законопослушность.</a:t>
            </a:r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858" y="976272"/>
            <a:ext cx="1230495" cy="8753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775" y="1986538"/>
            <a:ext cx="1182657" cy="9344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474" y="3017895"/>
            <a:ext cx="933261" cy="11282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06" y="4146166"/>
            <a:ext cx="1192172" cy="7947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3" name="Прямая соединительная линия 12"/>
          <p:cNvCxnSpPr/>
          <p:nvPr/>
        </p:nvCxnSpPr>
        <p:spPr>
          <a:xfrm>
            <a:off x="480641" y="915566"/>
            <a:ext cx="8195047" cy="0"/>
          </a:xfrm>
          <a:prstGeom prst="line">
            <a:avLst/>
          </a:prstGeom>
          <a:ln w="15875">
            <a:solidFill>
              <a:srgbClr val="0E102D">
                <a:alpha val="25000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7430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3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827584" y="1128486"/>
            <a:ext cx="7488832" cy="2886528"/>
            <a:chOff x="755576" y="1128486"/>
            <a:chExt cx="7488832" cy="2886528"/>
          </a:xfrm>
        </p:grpSpPr>
        <p:sp>
          <p:nvSpPr>
            <p:cNvPr id="2" name="TextBox 1"/>
            <p:cNvSpPr txBox="1"/>
            <p:nvPr/>
          </p:nvSpPr>
          <p:spPr>
            <a:xfrm>
              <a:off x="3923928" y="2325529"/>
              <a:ext cx="432048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600" dirty="0">
                  <a:solidFill>
                    <a:srgbClr val="0E102D"/>
                  </a:solidFill>
                  <a:latin typeface="+mj-lt"/>
                </a:rPr>
                <a:t>Ключевые моменты урока</a:t>
              </a:r>
            </a:p>
          </p:txBody>
        </p:sp>
        <p:cxnSp>
          <p:nvCxnSpPr>
            <p:cNvPr id="6" name="Прямая соединительная линия 5"/>
            <p:cNvCxnSpPr/>
            <p:nvPr/>
          </p:nvCxnSpPr>
          <p:spPr>
            <a:xfrm>
              <a:off x="3347864" y="2125474"/>
              <a:ext cx="0" cy="892552"/>
            </a:xfrm>
            <a:prstGeom prst="line">
              <a:avLst/>
            </a:prstGeom>
            <a:ln w="25400">
              <a:solidFill>
                <a:srgbClr val="FA870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576" y="1128486"/>
              <a:ext cx="1800000" cy="2886528"/>
            </a:xfrm>
            <a:prstGeom prst="rect">
              <a:avLst/>
            </a:prstGeom>
          </p:spPr>
        </p:pic>
      </p:grp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200" y="4804473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855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67341" y="320918"/>
            <a:ext cx="716307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dirty="0">
                <a:solidFill>
                  <a:srgbClr val="0E102D"/>
                </a:solidFill>
                <a:latin typeface="+mj-lt"/>
              </a:rPr>
              <a:t>Что такое социальная норма?</a:t>
            </a:r>
          </a:p>
        </p:txBody>
      </p:sp>
      <p:cxnSp>
        <p:nvCxnSpPr>
          <p:cNvPr id="30" name="Прямая соединительная линия 29"/>
          <p:cNvCxnSpPr/>
          <p:nvPr/>
        </p:nvCxnSpPr>
        <p:spPr>
          <a:xfrm>
            <a:off x="480641" y="915566"/>
            <a:ext cx="8195047" cy="0"/>
          </a:xfrm>
          <a:prstGeom prst="line">
            <a:avLst/>
          </a:prstGeom>
          <a:ln w="15875">
            <a:solidFill>
              <a:srgbClr val="0E102D">
                <a:alpha val="25000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Группа 1"/>
          <p:cNvGrpSpPr/>
          <p:nvPr/>
        </p:nvGrpSpPr>
        <p:grpSpPr>
          <a:xfrm>
            <a:off x="395536" y="1203598"/>
            <a:ext cx="8388759" cy="3456384"/>
            <a:chOff x="395536" y="1203598"/>
            <a:chExt cx="8388759" cy="3456384"/>
          </a:xfrm>
        </p:grpSpPr>
        <p:sp>
          <p:nvSpPr>
            <p:cNvPr id="6" name="TextBox 5"/>
            <p:cNvSpPr txBox="1"/>
            <p:nvPr/>
          </p:nvSpPr>
          <p:spPr>
            <a:xfrm>
              <a:off x="2807631" y="2085404"/>
              <a:ext cx="5976664" cy="16927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600" dirty="0">
                  <a:solidFill>
                    <a:srgbClr val="FA870F"/>
                  </a:solidFill>
                  <a:latin typeface="+mj-lt"/>
                </a:rPr>
                <a:t>Социальные нормы </a:t>
              </a:r>
              <a:r>
                <a:rPr lang="ru-RU" sz="2600" dirty="0">
                  <a:latin typeface="+mj-lt"/>
                </a:rPr>
                <a:t>– это </a:t>
              </a:r>
              <a:r>
                <a:rPr lang="ru-RU" sz="2600" dirty="0" err="1">
                  <a:latin typeface="+mj-lt"/>
                </a:rPr>
                <a:t>общеприня-тые</a:t>
              </a:r>
              <a:r>
                <a:rPr lang="ru-RU" sz="2600" dirty="0">
                  <a:latin typeface="+mj-lt"/>
                </a:rPr>
                <a:t> правила, которые  устанавливают границы допустимого поведения человека в обществе.</a:t>
              </a:r>
            </a:p>
          </p:txBody>
        </p:sp>
        <p:cxnSp>
          <p:nvCxnSpPr>
            <p:cNvPr id="7" name="Прямая соединительная линия 6"/>
            <p:cNvCxnSpPr/>
            <p:nvPr/>
          </p:nvCxnSpPr>
          <p:spPr>
            <a:xfrm>
              <a:off x="2411760" y="1203598"/>
              <a:ext cx="0" cy="3456384"/>
            </a:xfrm>
            <a:prstGeom prst="line">
              <a:avLst/>
            </a:prstGeom>
            <a:ln w="25400">
              <a:solidFill>
                <a:srgbClr val="FA870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536" y="1911639"/>
              <a:ext cx="1816021" cy="2040303"/>
            </a:xfrm>
            <a:prstGeom prst="rect">
              <a:avLst/>
            </a:prstGeom>
          </p:spPr>
        </p:pic>
      </p:grp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200" y="4804473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174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" name="Прямая соединительная линия 29"/>
          <p:cNvCxnSpPr/>
          <p:nvPr/>
        </p:nvCxnSpPr>
        <p:spPr>
          <a:xfrm>
            <a:off x="480641" y="915566"/>
            <a:ext cx="8195047" cy="0"/>
          </a:xfrm>
          <a:prstGeom prst="line">
            <a:avLst/>
          </a:prstGeom>
          <a:ln w="15875">
            <a:solidFill>
              <a:srgbClr val="0E102D">
                <a:alpha val="25000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Группа 1"/>
          <p:cNvGrpSpPr/>
          <p:nvPr/>
        </p:nvGrpSpPr>
        <p:grpSpPr>
          <a:xfrm>
            <a:off x="395536" y="1203598"/>
            <a:ext cx="9009343" cy="3456384"/>
            <a:chOff x="395536" y="1203598"/>
            <a:chExt cx="9009343" cy="3456384"/>
          </a:xfrm>
        </p:grpSpPr>
        <p:sp>
          <p:nvSpPr>
            <p:cNvPr id="8" name="TextBox 7"/>
            <p:cNvSpPr txBox="1"/>
            <p:nvPr/>
          </p:nvSpPr>
          <p:spPr>
            <a:xfrm>
              <a:off x="2843808" y="2085404"/>
              <a:ext cx="6561071" cy="16927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600" dirty="0">
                  <a:solidFill>
                    <a:srgbClr val="FA870F"/>
                  </a:solidFill>
                  <a:latin typeface="+mj-lt"/>
                </a:rPr>
                <a:t>Право </a:t>
              </a:r>
              <a:r>
                <a:rPr lang="ru-RU" sz="2600" dirty="0">
                  <a:solidFill>
                    <a:srgbClr val="0E102D"/>
                  </a:solidFill>
                  <a:latin typeface="+mj-lt"/>
                </a:rPr>
                <a:t>– это система норм и правил, которые являются обязательными для соблюдения людьми и гарантированы государством.</a:t>
              </a:r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2411760" y="1203598"/>
              <a:ext cx="0" cy="3456384"/>
            </a:xfrm>
            <a:prstGeom prst="line">
              <a:avLst/>
            </a:prstGeom>
            <a:ln w="25400">
              <a:solidFill>
                <a:srgbClr val="FA870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536" y="1911639"/>
              <a:ext cx="1816021" cy="2040303"/>
            </a:xfrm>
            <a:prstGeom prst="rect">
              <a:avLst/>
            </a:prstGeom>
          </p:spPr>
        </p:pic>
      </p:grpSp>
      <p:sp>
        <p:nvSpPr>
          <p:cNvPr id="15" name="TextBox 14"/>
          <p:cNvSpPr txBox="1"/>
          <p:nvPr/>
        </p:nvSpPr>
        <p:spPr>
          <a:xfrm>
            <a:off x="367341" y="320918"/>
            <a:ext cx="716307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dirty="0">
                <a:solidFill>
                  <a:srgbClr val="0E102D"/>
                </a:solidFill>
                <a:latin typeface="+mj-lt"/>
              </a:rPr>
              <a:t>Что такое право?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200" y="4804473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179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" name="Прямая соединительная линия 29"/>
          <p:cNvCxnSpPr/>
          <p:nvPr/>
        </p:nvCxnSpPr>
        <p:spPr>
          <a:xfrm>
            <a:off x="480641" y="915566"/>
            <a:ext cx="8195047" cy="0"/>
          </a:xfrm>
          <a:prstGeom prst="line">
            <a:avLst/>
          </a:prstGeom>
          <a:ln w="15875">
            <a:solidFill>
              <a:srgbClr val="0E102D">
                <a:alpha val="25000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170" y="3364280"/>
            <a:ext cx="1248714" cy="1509639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861" y="1505368"/>
            <a:ext cx="1743332" cy="1240241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1084" y="3362826"/>
            <a:ext cx="2266639" cy="1511093"/>
          </a:xfrm>
          <a:prstGeom prst="rect">
            <a:avLst/>
          </a:prstGeom>
          <a:ln>
            <a:noFill/>
          </a:ln>
          <a:effectLst/>
        </p:spPr>
      </p:pic>
      <p:sp>
        <p:nvSpPr>
          <p:cNvPr id="2" name="Прямоугольник 1"/>
          <p:cNvSpPr/>
          <p:nvPr/>
        </p:nvSpPr>
        <p:spPr>
          <a:xfrm>
            <a:off x="807971" y="1131590"/>
            <a:ext cx="32174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/>
              <a:t>регулятивная функция,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892779" y="1131590"/>
            <a:ext cx="33436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/>
              <a:t>охранительная функция,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823246" y="3006992"/>
            <a:ext cx="29161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/>
              <a:t>оценочная функция, 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4892779" y="3006992"/>
            <a:ext cx="34908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/>
              <a:t>воспитательная функция. 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8449" y="1486404"/>
            <a:ext cx="1571907" cy="12420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67341" y="320918"/>
            <a:ext cx="738038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dirty="0">
                <a:solidFill>
                  <a:srgbClr val="0E102D"/>
                </a:solidFill>
                <a:latin typeface="+mj-lt"/>
              </a:rPr>
              <a:t>Принято выделять следующие функции права: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200" y="4804473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865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2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535" y="3259504"/>
            <a:ext cx="2528321" cy="13441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2" descr="https://tefillah.files.wordpress.com/2012/05/197-23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976" y="3636003"/>
            <a:ext cx="852101" cy="8925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s://tefillah.files.wordpress.com/2012/05/197-23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274" y="3636003"/>
            <a:ext cx="852101" cy="8925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s://tefillah.files.wordpress.com/2012/05/197-23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2913" y="3607995"/>
            <a:ext cx="852101" cy="8925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s://tefillah.files.wordpress.com/2012/05/197-23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9475" y="3607995"/>
            <a:ext cx="852101" cy="8925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s://tefillah.files.wordpress.com/2012/05/197-23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4966" y="3584724"/>
            <a:ext cx="852101" cy="8925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ttps://tefillah.files.wordpress.com/2012/05/197-23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0457" y="3612321"/>
            <a:ext cx="852101" cy="8925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youstick.ru/uploads/stickers/23/400x245_vinilovaja_naklejka_parfenon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6363" y="474514"/>
            <a:ext cx="4264184" cy="2537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051209"/>
            <a:ext cx="2927222" cy="1889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540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22222E-6 L 0.58685 0.02292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271" y="1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476" y="1431638"/>
            <a:ext cx="4409270" cy="3300352"/>
          </a:xfrm>
          <a:prstGeom prst="rect">
            <a:avLst/>
          </a:prstGeom>
        </p:spPr>
      </p:pic>
      <p:sp>
        <p:nvSpPr>
          <p:cNvPr id="10" name="Выноска-облако 9"/>
          <p:cNvSpPr/>
          <p:nvPr/>
        </p:nvSpPr>
        <p:spPr>
          <a:xfrm rot="20464684">
            <a:off x="967575" y="2761445"/>
            <a:ext cx="904078" cy="1014053"/>
          </a:xfrm>
          <a:prstGeom prst="cloudCallout">
            <a:avLst>
              <a:gd name="adj1" fmla="val 123610"/>
              <a:gd name="adj2" fmla="val 49884"/>
            </a:avLst>
          </a:prstGeom>
          <a:solidFill>
            <a:srgbClr val="E1C483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013"/>
          </a:p>
        </p:txBody>
      </p:sp>
      <p:sp>
        <p:nvSpPr>
          <p:cNvPr id="11" name="Выноска-облако 10"/>
          <p:cNvSpPr/>
          <p:nvPr/>
        </p:nvSpPr>
        <p:spPr>
          <a:xfrm rot="19324036">
            <a:off x="1614777" y="1883839"/>
            <a:ext cx="928486" cy="775943"/>
          </a:xfrm>
          <a:prstGeom prst="cloudCallout">
            <a:avLst>
              <a:gd name="adj1" fmla="val 63069"/>
              <a:gd name="adj2" fmla="val 141962"/>
            </a:avLst>
          </a:prstGeom>
          <a:solidFill>
            <a:srgbClr val="E1C483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013"/>
          </a:p>
        </p:txBody>
      </p:sp>
      <p:sp>
        <p:nvSpPr>
          <p:cNvPr id="12" name="Выноска-облако 11"/>
          <p:cNvSpPr/>
          <p:nvPr/>
        </p:nvSpPr>
        <p:spPr>
          <a:xfrm rot="750321">
            <a:off x="2331484" y="1061116"/>
            <a:ext cx="868748" cy="712844"/>
          </a:xfrm>
          <a:prstGeom prst="cloudCallout">
            <a:avLst>
              <a:gd name="adj1" fmla="val 134109"/>
              <a:gd name="adj2" fmla="val 45613"/>
            </a:avLst>
          </a:prstGeom>
          <a:solidFill>
            <a:srgbClr val="E1C483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013"/>
          </a:p>
        </p:txBody>
      </p:sp>
      <p:sp>
        <p:nvSpPr>
          <p:cNvPr id="13" name="Выноска-облако 12"/>
          <p:cNvSpPr/>
          <p:nvPr/>
        </p:nvSpPr>
        <p:spPr>
          <a:xfrm rot="5400000">
            <a:off x="7162306" y="2084154"/>
            <a:ext cx="928486" cy="775943"/>
          </a:xfrm>
          <a:prstGeom prst="cloudCallout">
            <a:avLst>
              <a:gd name="adj1" fmla="val 62440"/>
              <a:gd name="adj2" fmla="val 149353"/>
            </a:avLst>
          </a:prstGeom>
          <a:solidFill>
            <a:srgbClr val="E1C483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013"/>
          </a:p>
        </p:txBody>
      </p:sp>
      <p:sp>
        <p:nvSpPr>
          <p:cNvPr id="15" name="Выноска-облако 14"/>
          <p:cNvSpPr/>
          <p:nvPr/>
        </p:nvSpPr>
        <p:spPr>
          <a:xfrm rot="2731120">
            <a:off x="6290240" y="1080067"/>
            <a:ext cx="1321381" cy="861687"/>
          </a:xfrm>
          <a:prstGeom prst="cloudCallout">
            <a:avLst>
              <a:gd name="adj1" fmla="val -4062"/>
              <a:gd name="adj2" fmla="val 148049"/>
            </a:avLst>
          </a:prstGeom>
          <a:solidFill>
            <a:srgbClr val="E1C483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013"/>
          </a:p>
        </p:txBody>
      </p:sp>
      <p:sp>
        <p:nvSpPr>
          <p:cNvPr id="16" name="Выноска-облако 15"/>
          <p:cNvSpPr/>
          <p:nvPr/>
        </p:nvSpPr>
        <p:spPr>
          <a:xfrm rot="5400000">
            <a:off x="7290461" y="3188251"/>
            <a:ext cx="1117550" cy="775943"/>
          </a:xfrm>
          <a:prstGeom prst="cloudCallout">
            <a:avLst>
              <a:gd name="adj1" fmla="val 28577"/>
              <a:gd name="adj2" fmla="val 160243"/>
            </a:avLst>
          </a:prstGeom>
          <a:solidFill>
            <a:srgbClr val="E1C483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013"/>
          </a:p>
        </p:txBody>
      </p:sp>
      <p:sp>
        <p:nvSpPr>
          <p:cNvPr id="18" name="TextBox 17"/>
          <p:cNvSpPr txBox="1"/>
          <p:nvPr/>
        </p:nvSpPr>
        <p:spPr>
          <a:xfrm rot="17458368">
            <a:off x="907865" y="3036228"/>
            <a:ext cx="102383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100" b="1" dirty="0">
                <a:latin typeface="DS Greece" panose="03030000000000000000" pitchFamily="66" charset="-52"/>
              </a:rPr>
              <a:t>УЖАС!</a:t>
            </a:r>
          </a:p>
        </p:txBody>
      </p:sp>
      <p:sp>
        <p:nvSpPr>
          <p:cNvPr id="19" name="TextBox 18"/>
          <p:cNvSpPr txBox="1"/>
          <p:nvPr/>
        </p:nvSpPr>
        <p:spPr>
          <a:xfrm rot="18379652">
            <a:off x="1717671" y="2019244"/>
            <a:ext cx="72536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100" b="1" dirty="0">
                <a:latin typeface="DS Greece" panose="03030000000000000000" pitchFamily="66" charset="-52"/>
              </a:rPr>
              <a:t>ЧТО?</a:t>
            </a:r>
          </a:p>
        </p:txBody>
      </p:sp>
      <p:sp>
        <p:nvSpPr>
          <p:cNvPr id="20" name="TextBox 19"/>
          <p:cNvSpPr txBox="1"/>
          <p:nvPr/>
        </p:nvSpPr>
        <p:spPr>
          <a:xfrm rot="19818743">
            <a:off x="2472038" y="1048679"/>
            <a:ext cx="102383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100" b="1">
                <a:latin typeface="DS Greece" panose="03030000000000000000" pitchFamily="66" charset="-52"/>
              </a:rPr>
              <a:t>!!!!!!</a:t>
            </a:r>
          </a:p>
        </p:txBody>
      </p:sp>
      <p:sp>
        <p:nvSpPr>
          <p:cNvPr id="22" name="TextBox 21"/>
          <p:cNvSpPr txBox="1"/>
          <p:nvPr/>
        </p:nvSpPr>
        <p:spPr>
          <a:xfrm rot="4135830">
            <a:off x="7375448" y="2292546"/>
            <a:ext cx="59690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100" b="1">
                <a:latin typeface="DS Greece" panose="03030000000000000000" pitchFamily="66" charset="-52"/>
              </a:rPr>
              <a:t>!!!!!!</a:t>
            </a:r>
          </a:p>
        </p:txBody>
      </p:sp>
      <p:sp>
        <p:nvSpPr>
          <p:cNvPr id="23" name="TextBox 22"/>
          <p:cNvSpPr txBox="1"/>
          <p:nvPr/>
        </p:nvSpPr>
        <p:spPr>
          <a:xfrm rot="4399718">
            <a:off x="7331665" y="3431877"/>
            <a:ext cx="114651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DS Greece" panose="03030000000000000000" pitchFamily="66" charset="-52"/>
              </a:rPr>
              <a:t>???????</a:t>
            </a:r>
          </a:p>
        </p:txBody>
      </p:sp>
      <p:sp>
        <p:nvSpPr>
          <p:cNvPr id="24" name="TextBox 23"/>
          <p:cNvSpPr txBox="1"/>
          <p:nvPr/>
        </p:nvSpPr>
        <p:spPr>
          <a:xfrm rot="2905796">
            <a:off x="6403800" y="1336921"/>
            <a:ext cx="117368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DS Greece" panose="03030000000000000000" pitchFamily="66" charset="-52"/>
              </a:rPr>
              <a:t>ДА УЖ! </a:t>
            </a:r>
          </a:p>
        </p:txBody>
      </p:sp>
      <p:sp>
        <p:nvSpPr>
          <p:cNvPr id="25" name="Выноска-облако 24"/>
          <p:cNvSpPr/>
          <p:nvPr/>
        </p:nvSpPr>
        <p:spPr>
          <a:xfrm>
            <a:off x="3293854" y="400604"/>
            <a:ext cx="3145496" cy="1019018"/>
          </a:xfrm>
          <a:prstGeom prst="cloudCallout">
            <a:avLst>
              <a:gd name="adj1" fmla="val 6911"/>
              <a:gd name="adj2" fmla="val 71300"/>
            </a:avLst>
          </a:prstGeom>
          <a:solidFill>
            <a:srgbClr val="E1C483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013"/>
          </a:p>
        </p:txBody>
      </p:sp>
      <p:sp>
        <p:nvSpPr>
          <p:cNvPr id="3" name="TextBox 2"/>
          <p:cNvSpPr txBox="1"/>
          <p:nvPr/>
        </p:nvSpPr>
        <p:spPr>
          <a:xfrm>
            <a:off x="3678612" y="501809"/>
            <a:ext cx="2137261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100" b="1" dirty="0">
                <a:latin typeface="DS Greece" panose="03030000000000000000" pitchFamily="66" charset="-52"/>
              </a:rPr>
              <a:t>Людям нужны </a:t>
            </a:r>
          </a:p>
          <a:p>
            <a:r>
              <a:rPr lang="ru-RU" sz="2100" b="1" dirty="0">
                <a:latin typeface="DS Greece" panose="03030000000000000000" pitchFamily="66" charset="-52"/>
              </a:rPr>
              <a:t>СТЫД И Правда !</a:t>
            </a:r>
          </a:p>
          <a:p>
            <a:endParaRPr lang="ru-RU" sz="2100" dirty="0"/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200" y="4804473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593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5" grpId="0" animBg="1"/>
      <p:bldP spid="16" grpId="0" animBg="1"/>
      <p:bldP spid="18" grpId="0"/>
      <p:bldP spid="19" grpId="0"/>
      <p:bldP spid="20" grpId="0"/>
      <p:bldP spid="22" grpId="0"/>
      <p:bldP spid="23" grpId="0"/>
      <p:bldP spid="24" grpId="0"/>
      <p:bldP spid="25" grpId="0" animBg="1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45" t="3902" r="19473" b="10193"/>
          <a:stretch>
            <a:fillRect/>
          </a:stretch>
        </p:blipFill>
        <p:spPr>
          <a:xfrm>
            <a:off x="1807411" y="2726969"/>
            <a:ext cx="1584766" cy="2088233"/>
          </a:xfrm>
          <a:prstGeom prst="rect">
            <a:avLst/>
          </a:prstGeom>
        </p:spPr>
      </p:pic>
      <p:sp>
        <p:nvSpPr>
          <p:cNvPr id="13" name="Выноска-облако 12"/>
          <p:cNvSpPr/>
          <p:nvPr/>
        </p:nvSpPr>
        <p:spPr>
          <a:xfrm>
            <a:off x="5196588" y="506208"/>
            <a:ext cx="3780295" cy="1750943"/>
          </a:xfrm>
          <a:prstGeom prst="cloudCallout">
            <a:avLst>
              <a:gd name="adj1" fmla="val 3471"/>
              <a:gd name="adj2" fmla="val 85738"/>
            </a:avLst>
          </a:prstGeom>
          <a:solidFill>
            <a:srgbClr val="E1C483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013"/>
          </a:p>
        </p:txBody>
      </p:sp>
      <p:sp>
        <p:nvSpPr>
          <p:cNvPr id="15" name="Прямоугольник 14"/>
          <p:cNvSpPr/>
          <p:nvPr/>
        </p:nvSpPr>
        <p:spPr>
          <a:xfrm>
            <a:off x="5457253" y="1087869"/>
            <a:ext cx="356388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100" b="1" dirty="0">
                <a:latin typeface="DS Greece" panose="03030000000000000000" pitchFamily="66" charset="-52"/>
              </a:rPr>
              <a:t>Как поделить правду и стыд среди людей?</a:t>
            </a:r>
            <a:r>
              <a:rPr lang="ru-RU" sz="2100" dirty="0">
                <a:latin typeface="DS Greece" panose="03030000000000000000" pitchFamily="66" charset="-52"/>
              </a:rPr>
              <a:t> 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252150" y="339502"/>
            <a:ext cx="4644251" cy="2360012"/>
            <a:chOff x="252150" y="339502"/>
            <a:chExt cx="4644251" cy="2360012"/>
          </a:xfrm>
        </p:grpSpPr>
        <p:sp>
          <p:nvSpPr>
            <p:cNvPr id="16" name="Выноска-облако 15"/>
            <p:cNvSpPr/>
            <p:nvPr/>
          </p:nvSpPr>
          <p:spPr>
            <a:xfrm>
              <a:off x="252150" y="339502"/>
              <a:ext cx="4644251" cy="2360012"/>
            </a:xfrm>
            <a:prstGeom prst="cloudCallout">
              <a:avLst>
                <a:gd name="adj1" fmla="val -2311"/>
                <a:gd name="adj2" fmla="val 71073"/>
              </a:avLst>
            </a:prstGeom>
            <a:solidFill>
              <a:srgbClr val="E1C483"/>
            </a:solidFill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1013"/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813002" y="727448"/>
              <a:ext cx="3867375" cy="16312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2000" b="1" dirty="0">
                  <a:latin typeface="DS Greece" panose="03030000000000000000" pitchFamily="66" charset="-52"/>
                  <a:ea typeface="Calibri" panose="020F0502020204030204" pitchFamily="34" charset="0"/>
                </a:rPr>
                <a:t>стыдом и правдой необходимо наделить всех</a:t>
              </a:r>
              <a:r>
                <a:rPr lang="en-US" sz="2000" b="1" dirty="0">
                  <a:latin typeface="DS Greece" panose="03030000000000000000" pitchFamily="66" charset="-52"/>
                  <a:ea typeface="Calibri" panose="020F0502020204030204" pitchFamily="34" charset="0"/>
                </a:rPr>
                <a:t> </a:t>
              </a:r>
              <a:r>
                <a:rPr lang="ru-RU" sz="2000" b="1" dirty="0">
                  <a:latin typeface="DS Greece" panose="03030000000000000000" pitchFamily="66" charset="-52"/>
                  <a:ea typeface="Calibri" panose="020F0502020204030204" pitchFamily="34" charset="0"/>
                </a:rPr>
                <a:t>людей, или на Земле не останется ни государств, ни городов, ни  народов.</a:t>
              </a:r>
              <a:endParaRPr lang="ru-RU" sz="2000" b="1" dirty="0">
                <a:latin typeface="DS Greece" panose="03030000000000000000" pitchFamily="66" charset="-52"/>
              </a:endParaRPr>
            </a:p>
          </p:txBody>
        </p:sp>
      </p:grpSp>
      <p:grpSp>
        <p:nvGrpSpPr>
          <p:cNvPr id="5" name="Группа 4"/>
          <p:cNvGrpSpPr/>
          <p:nvPr/>
        </p:nvGrpSpPr>
        <p:grpSpPr>
          <a:xfrm>
            <a:off x="5569985" y="2540890"/>
            <a:ext cx="2985113" cy="2266539"/>
            <a:chOff x="5043271" y="2499742"/>
            <a:chExt cx="2985113" cy="2266539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43271" y="3170011"/>
              <a:ext cx="1405115" cy="1390776"/>
            </a:xfrm>
            <a:prstGeom prst="rect">
              <a:avLst/>
            </a:prstGeom>
          </p:spPr>
        </p:pic>
        <p:pic>
          <p:nvPicPr>
            <p:cNvPr id="12" name="Рисунок 1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286" r="31794"/>
            <a:stretch/>
          </p:blipFill>
          <p:spPr>
            <a:xfrm>
              <a:off x="7140538" y="2499742"/>
              <a:ext cx="887846" cy="2266539"/>
            </a:xfrm>
            <a:prstGeom prst="rect">
              <a:avLst/>
            </a:prstGeom>
          </p:spPr>
        </p:pic>
        <p:pic>
          <p:nvPicPr>
            <p:cNvPr id="4" name="Рисунок 3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227" t="2800" r="30167" b="13201"/>
            <a:stretch/>
          </p:blipFill>
          <p:spPr>
            <a:xfrm>
              <a:off x="6179346" y="2657938"/>
              <a:ext cx="1008659" cy="18912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45317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711" y="645559"/>
            <a:ext cx="2736478" cy="2052359"/>
          </a:xfrm>
          <a:prstGeom prst="rect">
            <a:avLst/>
          </a:prstGeom>
        </p:spPr>
      </p:pic>
      <p:pic>
        <p:nvPicPr>
          <p:cNvPr id="10" name="Picture 4" descr="http://youstick.ru/uploads/stickers/23/400x245_vinilovaja_naklejka_parfeno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3231" y="2066096"/>
            <a:ext cx="3059253" cy="1820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941" y="3074208"/>
            <a:ext cx="1663644" cy="1247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07397">
            <a:off x="3356668" y="1583038"/>
            <a:ext cx="1910289" cy="191028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07397">
            <a:off x="2428018" y="2382191"/>
            <a:ext cx="1910289" cy="191028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07397">
            <a:off x="2586135" y="417806"/>
            <a:ext cx="1910289" cy="191028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07397">
            <a:off x="858288" y="2505417"/>
            <a:ext cx="1910289" cy="191028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914625" y="915566"/>
            <a:ext cx="36615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latin typeface="DS Greece" panose="03030000000000000000" pitchFamily="66" charset="-52"/>
                <a:ea typeface="Calibri" panose="020F0502020204030204" pitchFamily="34" charset="0"/>
              </a:rPr>
              <a:t>Социальные нормы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380520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43807" y="1725364"/>
            <a:ext cx="6120675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dirty="0">
                <a:solidFill>
                  <a:srgbClr val="FA870F"/>
                </a:solidFill>
                <a:latin typeface="+mj-lt"/>
              </a:rPr>
              <a:t>Социальные нормы </a:t>
            </a:r>
            <a:r>
              <a:rPr lang="ru-RU" sz="2600" dirty="0">
                <a:solidFill>
                  <a:srgbClr val="0E102D"/>
                </a:solidFill>
                <a:latin typeface="+mj-lt"/>
              </a:rPr>
              <a:t>– это общепринятые правила, которые  устанавливают границы допустимого поведения человека в обществе.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2411760" y="843558"/>
            <a:ext cx="0" cy="3456384"/>
          </a:xfrm>
          <a:prstGeom prst="line">
            <a:avLst/>
          </a:prstGeom>
          <a:ln w="25400">
            <a:solidFill>
              <a:srgbClr val="FA870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551599"/>
            <a:ext cx="1816021" cy="2040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288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724644"/>
            <a:ext cx="1800000" cy="1650778"/>
          </a:xfrm>
          <a:prstGeom prst="rect">
            <a:avLst/>
          </a:prstGeom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2411760" y="843558"/>
            <a:ext cx="0" cy="3456384"/>
          </a:xfrm>
          <a:prstGeom prst="line">
            <a:avLst/>
          </a:prstGeom>
          <a:ln w="25400">
            <a:solidFill>
              <a:srgbClr val="FA870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51520" y="191800"/>
            <a:ext cx="48245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Виды социальных норм: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369804" y="1441326"/>
            <a:ext cx="482453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600" dirty="0">
                <a:solidFill>
                  <a:srgbClr val="0E102D"/>
                </a:solidFill>
                <a:latin typeface="+mj-lt"/>
              </a:rPr>
              <a:t>по своей направленности;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347864" y="2019773"/>
            <a:ext cx="482453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600" dirty="0">
                <a:solidFill>
                  <a:srgbClr val="0E102D"/>
                </a:solidFill>
                <a:latin typeface="+mj-lt"/>
              </a:rPr>
              <a:t>по степени обязательности;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347864" y="2592411"/>
            <a:ext cx="482453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600" dirty="0">
                <a:solidFill>
                  <a:srgbClr val="0E102D"/>
                </a:solidFill>
                <a:latin typeface="+mj-lt"/>
              </a:rPr>
              <a:t>по форме;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347864" y="3166297"/>
            <a:ext cx="482453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600" dirty="0">
                <a:solidFill>
                  <a:srgbClr val="0E102D"/>
                </a:solidFill>
                <a:latin typeface="+mj-lt"/>
              </a:rPr>
              <a:t>по сфере применения.</a:t>
            </a:r>
          </a:p>
        </p:txBody>
      </p:sp>
    </p:spTree>
    <p:extLst>
      <p:ext uri="{BB962C8B-B14F-4D97-AF65-F5344CB8AC3E}">
        <p14:creationId xmlns:p14="http://schemas.microsoft.com/office/powerpoint/2010/main" val="3168337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resentation">
      <a:majorFont>
        <a:latin typeface="PF Centro Slab Pro"/>
        <a:ea typeface=""/>
        <a:cs typeface=""/>
      </a:majorFont>
      <a:minorFont>
        <a:latin typeface="PT Sans Captio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videouroki_fonts2">
      <a:majorFont>
        <a:latin typeface="Roboto Slab"/>
        <a:ea typeface=""/>
        <a:cs typeface=""/>
      </a:majorFont>
      <a:minorFont>
        <a:latin typeface="Open Sans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videouroki_fonts2">
      <a:majorFont>
        <a:latin typeface="Roboto Slab"/>
        <a:ea typeface=""/>
        <a:cs typeface=""/>
      </a:majorFont>
      <a:minorFont>
        <a:latin typeface="Open Sans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2138</TotalTime>
  <Words>826</Words>
  <Application>Microsoft Office PowerPoint</Application>
  <PresentationFormat>Экран (16:9)</PresentationFormat>
  <Paragraphs>159</Paragraphs>
  <Slides>38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38</vt:i4>
      </vt:variant>
    </vt:vector>
  </HeadingPairs>
  <TitlesOfParts>
    <vt:vector size="50" baseType="lpstr">
      <vt:lpstr>PF Centro Slab Pro</vt:lpstr>
      <vt:lpstr>Open Sans</vt:lpstr>
      <vt:lpstr>Wingdings</vt:lpstr>
      <vt:lpstr>PT Sans Caption</vt:lpstr>
      <vt:lpstr>Arial</vt:lpstr>
      <vt:lpstr>PF Centro Slab Pro (Заголовки)</vt:lpstr>
      <vt:lpstr>Roboto Slab</vt:lpstr>
      <vt:lpstr>DS Greece</vt:lpstr>
      <vt:lpstr>Calibri</vt:lpstr>
      <vt:lpstr>Тема Office</vt:lpstr>
      <vt:lpstr>1_Тема Office</vt:lpstr>
      <vt:lpstr>3_Тема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Наталья Головань</cp:lastModifiedBy>
  <cp:revision>175</cp:revision>
  <dcterms:created xsi:type="dcterms:W3CDTF">2015-06-15T08:55:22Z</dcterms:created>
  <dcterms:modified xsi:type="dcterms:W3CDTF">2021-02-07T10:26:10Z</dcterms:modified>
</cp:coreProperties>
</file>